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63" r:id="rId1"/>
  </p:sldMasterIdLst>
  <p:notesMasterIdLst>
    <p:notesMasterId r:id="rId7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FE604CA-AD57-4AB2-B3D3-69E05442DE48}">
  <a:tblStyle styleId="{BFE604CA-AD57-4AB2-B3D3-69E05442DE4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94"/>
  </p:normalViewPr>
  <p:slideViewPr>
    <p:cSldViewPr snapToGrid="0">
      <p:cViewPr varScale="1">
        <p:scale>
          <a:sx n="161" d="100"/>
          <a:sy n="161" d="100"/>
        </p:scale>
        <p:origin x="784" y="20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3" Type="http://schemas.openxmlformats.org/officeDocument/2006/relationships/hyperlink" Target="https://www.military.com/history/operation-ivy-bells.html" TargetMode="External"/><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16f16c788ae_0_3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16f16c788ae_0_3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16f16c788ae_0_3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16f16c788ae_0_3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16f16c788ae_0_39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16f16c788ae_0_3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16f16c788ae_0_4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g16f16c788ae_0_4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16f16c788ae_0_4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16f16c788ae_0_4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16f16c788ae_0_4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16f16c788ae_0_4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16f16c788ae_0_4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16f16c788ae_0_4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16f16c788ae_0_4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 name="Google Shape;256;g16f16c788ae_0_4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16f16c788ae_0_49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16f16c788ae_0_4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16f16c788ae_0_5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16f16c788ae_0_5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e5f962436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e5f962436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16f16c788ae_0_5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16f16c788ae_0_5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g16f16c788ae_0_5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16f16c788ae_0_5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g16f16c788ae_0_5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0" name="Google Shape;350;g16f16c788ae_0_5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g16f16c788ae_0_5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 name="Google Shape;370;g16f16c788ae_0_5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TODO: Nick made this a white slide, but should it be?</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16f16c788ae_0_59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16f16c788ae_0_5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g16f16c788ae_0_60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5" name="Google Shape;385;g16f16c788ae_0_6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g16f16c788ae_0_6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7" name="Google Shape;417;g16f16c788ae_0_6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Google Shape;433;g16f16c788ae_0_6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4" name="Google Shape;434;g16f16c788ae_0_6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Google Shape;469;g16f16c788ae_0_6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0" name="Google Shape;470;g16f16c788ae_0_6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g16f16c788ae_0_7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9" name="Google Shape;509;g16f16c788ae_0_7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e5f962436a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e5f962436a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5"/>
        <p:cNvGrpSpPr/>
        <p:nvPr/>
      </p:nvGrpSpPr>
      <p:grpSpPr>
        <a:xfrm>
          <a:off x="0" y="0"/>
          <a:ext cx="0" cy="0"/>
          <a:chOff x="0" y="0"/>
          <a:chExt cx="0" cy="0"/>
        </a:xfrm>
      </p:grpSpPr>
      <p:sp>
        <p:nvSpPr>
          <p:cNvPr id="556" name="Google Shape;556;g16f16c788ae_0_7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7" name="Google Shape;557;g16f16c788ae_0_7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Ask: Why take different routes? What might happen?</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2"/>
        <p:cNvGrpSpPr/>
        <p:nvPr/>
      </p:nvGrpSpPr>
      <p:grpSpPr>
        <a:xfrm>
          <a:off x="0" y="0"/>
          <a:ext cx="0" cy="0"/>
          <a:chOff x="0" y="0"/>
          <a:chExt cx="0" cy="0"/>
        </a:xfrm>
      </p:grpSpPr>
      <p:sp>
        <p:nvSpPr>
          <p:cNvPr id="563" name="Google Shape;563;g16f16c788ae_0_7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4" name="Google Shape;564;g16f16c788ae_0_7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Notice: Source address, destination address, header checksum, fragment offset, and data</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0"/>
        <p:cNvGrpSpPr/>
        <p:nvPr/>
      </p:nvGrpSpPr>
      <p:grpSpPr>
        <a:xfrm>
          <a:off x="0" y="0"/>
          <a:ext cx="0" cy="0"/>
          <a:chOff x="0" y="0"/>
          <a:chExt cx="0" cy="0"/>
        </a:xfrm>
      </p:grpSpPr>
      <p:sp>
        <p:nvSpPr>
          <p:cNvPr id="571" name="Google Shape;571;g16f16c788ae_0_7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2" name="Google Shape;572;g16f16c788ae_0_7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7"/>
        <p:cNvGrpSpPr/>
        <p:nvPr/>
      </p:nvGrpSpPr>
      <p:grpSpPr>
        <a:xfrm>
          <a:off x="0" y="0"/>
          <a:ext cx="0" cy="0"/>
          <a:chOff x="0" y="0"/>
          <a:chExt cx="0" cy="0"/>
        </a:xfrm>
      </p:grpSpPr>
      <p:sp>
        <p:nvSpPr>
          <p:cNvPr id="578" name="Google Shape;578;g16f16c788ae_0_7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9" name="Google Shape;579;g16f16c788ae_0_7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4"/>
        <p:cNvGrpSpPr/>
        <p:nvPr/>
      </p:nvGrpSpPr>
      <p:grpSpPr>
        <a:xfrm>
          <a:off x="0" y="0"/>
          <a:ext cx="0" cy="0"/>
          <a:chOff x="0" y="0"/>
          <a:chExt cx="0" cy="0"/>
        </a:xfrm>
      </p:grpSpPr>
      <p:sp>
        <p:nvSpPr>
          <p:cNvPr id="585" name="Google Shape;585;g16f16c788ae_0_7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6" name="Google Shape;586;g16f16c788ae_0_7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5"/>
        <p:cNvGrpSpPr/>
        <p:nvPr/>
      </p:nvGrpSpPr>
      <p:grpSpPr>
        <a:xfrm>
          <a:off x="0" y="0"/>
          <a:ext cx="0" cy="0"/>
          <a:chOff x="0" y="0"/>
          <a:chExt cx="0" cy="0"/>
        </a:xfrm>
      </p:grpSpPr>
      <p:sp>
        <p:nvSpPr>
          <p:cNvPr id="626" name="Google Shape;626;g16f16c788ae_0_8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7" name="Google Shape;627;g16f16c788ae_0_8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16f16c788ae_0_8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 name="Google Shape;644;g16f16c788ae_0_8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6"/>
        <p:cNvGrpSpPr/>
        <p:nvPr/>
      </p:nvGrpSpPr>
      <p:grpSpPr>
        <a:xfrm>
          <a:off x="0" y="0"/>
          <a:ext cx="0" cy="0"/>
          <a:chOff x="0" y="0"/>
          <a:chExt cx="0" cy="0"/>
        </a:xfrm>
      </p:grpSpPr>
      <p:sp>
        <p:nvSpPr>
          <p:cNvPr id="657" name="Google Shape;657;g16f16c788ae_0_8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8" name="Google Shape;658;g16f16c788ae_0_8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3"/>
        <p:cNvGrpSpPr/>
        <p:nvPr/>
      </p:nvGrpSpPr>
      <p:grpSpPr>
        <a:xfrm>
          <a:off x="0" y="0"/>
          <a:ext cx="0" cy="0"/>
          <a:chOff x="0" y="0"/>
          <a:chExt cx="0" cy="0"/>
        </a:xfrm>
      </p:grpSpPr>
      <p:sp>
        <p:nvSpPr>
          <p:cNvPr id="674" name="Google Shape;674;g16f16c788ae_0_8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5" name="Google Shape;675;g16f16c788ae_0_8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0"/>
        <p:cNvGrpSpPr/>
        <p:nvPr/>
      </p:nvGrpSpPr>
      <p:grpSpPr>
        <a:xfrm>
          <a:off x="0" y="0"/>
          <a:ext cx="0" cy="0"/>
          <a:chOff x="0" y="0"/>
          <a:chExt cx="0" cy="0"/>
        </a:xfrm>
      </p:grpSpPr>
      <p:sp>
        <p:nvSpPr>
          <p:cNvPr id="681" name="Google Shape;681;g16f16c788ae_0_8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2" name="Google Shape;682;g16f16c788ae_0_8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e5f962436a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e5f962436a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7"/>
        <p:cNvGrpSpPr/>
        <p:nvPr/>
      </p:nvGrpSpPr>
      <p:grpSpPr>
        <a:xfrm>
          <a:off x="0" y="0"/>
          <a:ext cx="0" cy="0"/>
          <a:chOff x="0" y="0"/>
          <a:chExt cx="0" cy="0"/>
        </a:xfrm>
      </p:grpSpPr>
      <p:sp>
        <p:nvSpPr>
          <p:cNvPr id="698" name="Google Shape;698;g16f16c788ae_0_90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9" name="Google Shape;699;g16f16c788ae_0_9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5"/>
        <p:cNvGrpSpPr/>
        <p:nvPr/>
      </p:nvGrpSpPr>
      <p:grpSpPr>
        <a:xfrm>
          <a:off x="0" y="0"/>
          <a:ext cx="0" cy="0"/>
          <a:chOff x="0" y="0"/>
          <a:chExt cx="0" cy="0"/>
        </a:xfrm>
      </p:grpSpPr>
      <p:sp>
        <p:nvSpPr>
          <p:cNvPr id="716" name="Google Shape;716;g16f16c788ae_0_9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7" name="Google Shape;717;g16f16c788ae_0_9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6"/>
        <p:cNvGrpSpPr/>
        <p:nvPr/>
      </p:nvGrpSpPr>
      <p:grpSpPr>
        <a:xfrm>
          <a:off x="0" y="0"/>
          <a:ext cx="0" cy="0"/>
          <a:chOff x="0" y="0"/>
          <a:chExt cx="0" cy="0"/>
        </a:xfrm>
      </p:grpSpPr>
      <p:sp>
        <p:nvSpPr>
          <p:cNvPr id="737" name="Google Shape;737;g16f16c788ae_0_9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8" name="Google Shape;738;g16f16c788ae_0_9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8"/>
        <p:cNvGrpSpPr/>
        <p:nvPr/>
      </p:nvGrpSpPr>
      <p:grpSpPr>
        <a:xfrm>
          <a:off x="0" y="0"/>
          <a:ext cx="0" cy="0"/>
          <a:chOff x="0" y="0"/>
          <a:chExt cx="0" cy="0"/>
        </a:xfrm>
      </p:grpSpPr>
      <p:sp>
        <p:nvSpPr>
          <p:cNvPr id="759" name="Google Shape;759;g16f16c788ae_0_9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0" name="Google Shape;760;g16f16c788ae_0_9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9"/>
        <p:cNvGrpSpPr/>
        <p:nvPr/>
      </p:nvGrpSpPr>
      <p:grpSpPr>
        <a:xfrm>
          <a:off x="0" y="0"/>
          <a:ext cx="0" cy="0"/>
          <a:chOff x="0" y="0"/>
          <a:chExt cx="0" cy="0"/>
        </a:xfrm>
      </p:grpSpPr>
      <p:sp>
        <p:nvSpPr>
          <p:cNvPr id="780" name="Google Shape;780;g16f16c788ae_0_9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1" name="Google Shape;781;g16f16c788ae_0_9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3"/>
        <p:cNvGrpSpPr/>
        <p:nvPr/>
      </p:nvGrpSpPr>
      <p:grpSpPr>
        <a:xfrm>
          <a:off x="0" y="0"/>
          <a:ext cx="0" cy="0"/>
          <a:chOff x="0" y="0"/>
          <a:chExt cx="0" cy="0"/>
        </a:xfrm>
      </p:grpSpPr>
      <p:sp>
        <p:nvSpPr>
          <p:cNvPr id="804" name="Google Shape;804;g16f16c788ae_0_100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5" name="Google Shape;805;g16f16c788ae_0_10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3"/>
        <p:cNvGrpSpPr/>
        <p:nvPr/>
      </p:nvGrpSpPr>
      <p:grpSpPr>
        <a:xfrm>
          <a:off x="0" y="0"/>
          <a:ext cx="0" cy="0"/>
          <a:chOff x="0" y="0"/>
          <a:chExt cx="0" cy="0"/>
        </a:xfrm>
      </p:grpSpPr>
      <p:sp>
        <p:nvSpPr>
          <p:cNvPr id="824" name="Google Shape;824;g16f16c788ae_0_10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5" name="Google Shape;825;g16f16c788ae_0_10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2"/>
        <p:cNvGrpSpPr/>
        <p:nvPr/>
      </p:nvGrpSpPr>
      <p:grpSpPr>
        <a:xfrm>
          <a:off x="0" y="0"/>
          <a:ext cx="0" cy="0"/>
          <a:chOff x="0" y="0"/>
          <a:chExt cx="0" cy="0"/>
        </a:xfrm>
      </p:grpSpPr>
      <p:sp>
        <p:nvSpPr>
          <p:cNvPr id="843" name="Google Shape;843;g16f16c788ae_0_10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4" name="Google Shape;844;g16f16c788ae_0_10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0"/>
        <p:cNvGrpSpPr/>
        <p:nvPr/>
      </p:nvGrpSpPr>
      <p:grpSpPr>
        <a:xfrm>
          <a:off x="0" y="0"/>
          <a:ext cx="0" cy="0"/>
          <a:chOff x="0" y="0"/>
          <a:chExt cx="0" cy="0"/>
        </a:xfrm>
      </p:grpSpPr>
      <p:sp>
        <p:nvSpPr>
          <p:cNvPr id="861" name="Google Shape;861;g16f16c788ae_0_10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2" name="Google Shape;862;g16f16c788ae_0_10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7"/>
        <p:cNvGrpSpPr/>
        <p:nvPr/>
      </p:nvGrpSpPr>
      <p:grpSpPr>
        <a:xfrm>
          <a:off x="0" y="0"/>
          <a:ext cx="0" cy="0"/>
          <a:chOff x="0" y="0"/>
          <a:chExt cx="0" cy="0"/>
        </a:xfrm>
      </p:grpSpPr>
      <p:sp>
        <p:nvSpPr>
          <p:cNvPr id="878" name="Google Shape;878;g16f16c788ae_0_10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9" name="Google Shape;879;g16f16c788ae_0_10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16f16c788ae_0_3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16f16c788ae_0_3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1"/>
        <p:cNvGrpSpPr/>
        <p:nvPr/>
      </p:nvGrpSpPr>
      <p:grpSpPr>
        <a:xfrm>
          <a:off x="0" y="0"/>
          <a:ext cx="0" cy="0"/>
          <a:chOff x="0" y="0"/>
          <a:chExt cx="0" cy="0"/>
        </a:xfrm>
      </p:grpSpPr>
      <p:sp>
        <p:nvSpPr>
          <p:cNvPr id="912" name="Google Shape;912;g16f16c788ae_0_11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3" name="Google Shape;913;g16f16c788ae_0_1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8"/>
        <p:cNvGrpSpPr/>
        <p:nvPr/>
      </p:nvGrpSpPr>
      <p:grpSpPr>
        <a:xfrm>
          <a:off x="0" y="0"/>
          <a:ext cx="0" cy="0"/>
          <a:chOff x="0" y="0"/>
          <a:chExt cx="0" cy="0"/>
        </a:xfrm>
      </p:grpSpPr>
      <p:sp>
        <p:nvSpPr>
          <p:cNvPr id="929" name="Google Shape;929;g16f207837e6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0" name="Google Shape;930;g16f207837e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5"/>
        <p:cNvGrpSpPr/>
        <p:nvPr/>
      </p:nvGrpSpPr>
      <p:grpSpPr>
        <a:xfrm>
          <a:off x="0" y="0"/>
          <a:ext cx="0" cy="0"/>
          <a:chOff x="0" y="0"/>
          <a:chExt cx="0" cy="0"/>
        </a:xfrm>
      </p:grpSpPr>
      <p:sp>
        <p:nvSpPr>
          <p:cNvPr id="936" name="Google Shape;936;g16f207837e6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7" name="Google Shape;937;g16f207837e6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2"/>
        <p:cNvGrpSpPr/>
        <p:nvPr/>
      </p:nvGrpSpPr>
      <p:grpSpPr>
        <a:xfrm>
          <a:off x="0" y="0"/>
          <a:ext cx="0" cy="0"/>
          <a:chOff x="0" y="0"/>
          <a:chExt cx="0" cy="0"/>
        </a:xfrm>
      </p:grpSpPr>
      <p:sp>
        <p:nvSpPr>
          <p:cNvPr id="943" name="Google Shape;943;g16f207837e6_0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4" name="Google Shape;944;g16f207837e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0"/>
        <p:cNvGrpSpPr/>
        <p:nvPr/>
      </p:nvGrpSpPr>
      <p:grpSpPr>
        <a:xfrm>
          <a:off x="0" y="0"/>
          <a:ext cx="0" cy="0"/>
          <a:chOff x="0" y="0"/>
          <a:chExt cx="0" cy="0"/>
        </a:xfrm>
      </p:grpSpPr>
      <p:sp>
        <p:nvSpPr>
          <p:cNvPr id="951" name="Google Shape;951;g16f207837e6_0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2" name="Google Shape;952;g16f207837e6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7"/>
        <p:cNvGrpSpPr/>
        <p:nvPr/>
      </p:nvGrpSpPr>
      <p:grpSpPr>
        <a:xfrm>
          <a:off x="0" y="0"/>
          <a:ext cx="0" cy="0"/>
          <a:chOff x="0" y="0"/>
          <a:chExt cx="0" cy="0"/>
        </a:xfrm>
      </p:grpSpPr>
      <p:sp>
        <p:nvSpPr>
          <p:cNvPr id="958" name="Google Shape;958;g16f207837e6_0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9" name="Google Shape;959;g16f207837e6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6"/>
        <p:cNvGrpSpPr/>
        <p:nvPr/>
      </p:nvGrpSpPr>
      <p:grpSpPr>
        <a:xfrm>
          <a:off x="0" y="0"/>
          <a:ext cx="0" cy="0"/>
          <a:chOff x="0" y="0"/>
          <a:chExt cx="0" cy="0"/>
        </a:xfrm>
      </p:grpSpPr>
      <p:sp>
        <p:nvSpPr>
          <p:cNvPr id="967" name="Google Shape;967;g16f207837e6_0_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8" name="Google Shape;968;g16f207837e6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https://www.military.com/history/operation-ivy-bells.html</a:t>
            </a:r>
            <a:r>
              <a:rPr lang="en"/>
              <a:t>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5"/>
        <p:cNvGrpSpPr/>
        <p:nvPr/>
      </p:nvGrpSpPr>
      <p:grpSpPr>
        <a:xfrm>
          <a:off x="0" y="0"/>
          <a:ext cx="0" cy="0"/>
          <a:chOff x="0" y="0"/>
          <a:chExt cx="0" cy="0"/>
        </a:xfrm>
      </p:grpSpPr>
      <p:sp>
        <p:nvSpPr>
          <p:cNvPr id="976" name="Google Shape;976;g16f207837e6_0_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7" name="Google Shape;977;g16f207837e6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5"/>
        <p:cNvGrpSpPr/>
        <p:nvPr/>
      </p:nvGrpSpPr>
      <p:grpSpPr>
        <a:xfrm>
          <a:off x="0" y="0"/>
          <a:ext cx="0" cy="0"/>
          <a:chOff x="0" y="0"/>
          <a:chExt cx="0" cy="0"/>
        </a:xfrm>
      </p:grpSpPr>
      <p:sp>
        <p:nvSpPr>
          <p:cNvPr id="996" name="Google Shape;996;g16f207837e6_0_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7" name="Google Shape;997;g16f207837e6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4"/>
        <p:cNvGrpSpPr/>
        <p:nvPr/>
      </p:nvGrpSpPr>
      <p:grpSpPr>
        <a:xfrm>
          <a:off x="0" y="0"/>
          <a:ext cx="0" cy="0"/>
          <a:chOff x="0" y="0"/>
          <a:chExt cx="0" cy="0"/>
        </a:xfrm>
      </p:grpSpPr>
      <p:sp>
        <p:nvSpPr>
          <p:cNvPr id="1005" name="Google Shape;1005;g16f207837e6_0_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6" name="Google Shape;1006;g16f207837e6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16f16c788ae_0_3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16f16c788ae_0_3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2"/>
        <p:cNvGrpSpPr/>
        <p:nvPr/>
      </p:nvGrpSpPr>
      <p:grpSpPr>
        <a:xfrm>
          <a:off x="0" y="0"/>
          <a:ext cx="0" cy="0"/>
          <a:chOff x="0" y="0"/>
          <a:chExt cx="0" cy="0"/>
        </a:xfrm>
      </p:grpSpPr>
      <p:sp>
        <p:nvSpPr>
          <p:cNvPr id="1023" name="Google Shape;1023;g16f207837e6_0_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4" name="Google Shape;1024;g16f207837e6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9"/>
        <p:cNvGrpSpPr/>
        <p:nvPr/>
      </p:nvGrpSpPr>
      <p:grpSpPr>
        <a:xfrm>
          <a:off x="0" y="0"/>
          <a:ext cx="0" cy="0"/>
          <a:chOff x="0" y="0"/>
          <a:chExt cx="0" cy="0"/>
        </a:xfrm>
      </p:grpSpPr>
      <p:sp>
        <p:nvSpPr>
          <p:cNvPr id="1030" name="Google Shape;1030;g16f207837e6_0_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1" name="Google Shape;1031;g16f207837e6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5"/>
        <p:cNvGrpSpPr/>
        <p:nvPr/>
      </p:nvGrpSpPr>
      <p:grpSpPr>
        <a:xfrm>
          <a:off x="0" y="0"/>
          <a:ext cx="0" cy="0"/>
          <a:chOff x="0" y="0"/>
          <a:chExt cx="0" cy="0"/>
        </a:xfrm>
      </p:grpSpPr>
      <p:sp>
        <p:nvSpPr>
          <p:cNvPr id="1036" name="Google Shape;1036;g16f207837e6_0_9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7" name="Google Shape;1037;g16f207837e6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1"/>
        <p:cNvGrpSpPr/>
        <p:nvPr/>
      </p:nvGrpSpPr>
      <p:grpSpPr>
        <a:xfrm>
          <a:off x="0" y="0"/>
          <a:ext cx="0" cy="0"/>
          <a:chOff x="0" y="0"/>
          <a:chExt cx="0" cy="0"/>
        </a:xfrm>
      </p:grpSpPr>
      <p:sp>
        <p:nvSpPr>
          <p:cNvPr id="1072" name="Google Shape;1072;g16f207837e6_0_1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3" name="Google Shape;1073;g16f207837e6_0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8"/>
        <p:cNvGrpSpPr/>
        <p:nvPr/>
      </p:nvGrpSpPr>
      <p:grpSpPr>
        <a:xfrm>
          <a:off x="0" y="0"/>
          <a:ext cx="0" cy="0"/>
          <a:chOff x="0" y="0"/>
          <a:chExt cx="0" cy="0"/>
        </a:xfrm>
      </p:grpSpPr>
      <p:sp>
        <p:nvSpPr>
          <p:cNvPr id="1079" name="Google Shape;1079;g16f207837e6_0_1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0" name="Google Shape;1080;g16f207837e6_0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5"/>
        <p:cNvGrpSpPr/>
        <p:nvPr/>
      </p:nvGrpSpPr>
      <p:grpSpPr>
        <a:xfrm>
          <a:off x="0" y="0"/>
          <a:ext cx="0" cy="0"/>
          <a:chOff x="0" y="0"/>
          <a:chExt cx="0" cy="0"/>
        </a:xfrm>
      </p:grpSpPr>
      <p:sp>
        <p:nvSpPr>
          <p:cNvPr id="1096" name="Google Shape;1096;g16f207837e6_0_1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7" name="Google Shape;1097;g16f207837e6_0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6"/>
        <p:cNvGrpSpPr/>
        <p:nvPr/>
      </p:nvGrpSpPr>
      <p:grpSpPr>
        <a:xfrm>
          <a:off x="0" y="0"/>
          <a:ext cx="0" cy="0"/>
          <a:chOff x="0" y="0"/>
          <a:chExt cx="0" cy="0"/>
        </a:xfrm>
      </p:grpSpPr>
      <p:sp>
        <p:nvSpPr>
          <p:cNvPr id="1117" name="Google Shape;1117;g16f207837e6_0_1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8" name="Google Shape;1118;g16f207837e6_0_1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4"/>
        <p:cNvGrpSpPr/>
        <p:nvPr/>
      </p:nvGrpSpPr>
      <p:grpSpPr>
        <a:xfrm>
          <a:off x="0" y="0"/>
          <a:ext cx="0" cy="0"/>
          <a:chOff x="0" y="0"/>
          <a:chExt cx="0" cy="0"/>
        </a:xfrm>
      </p:grpSpPr>
      <p:sp>
        <p:nvSpPr>
          <p:cNvPr id="1135" name="Google Shape;1135;g16f207837e6_0_1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6" name="Google Shape;1136;g16f207837e6_0_1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0"/>
        <p:cNvGrpSpPr/>
        <p:nvPr/>
      </p:nvGrpSpPr>
      <p:grpSpPr>
        <a:xfrm>
          <a:off x="0" y="0"/>
          <a:ext cx="0" cy="0"/>
          <a:chOff x="0" y="0"/>
          <a:chExt cx="0" cy="0"/>
        </a:xfrm>
      </p:grpSpPr>
      <p:sp>
        <p:nvSpPr>
          <p:cNvPr id="1151" name="Google Shape;1151;g16f207837e6_0_2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2" name="Google Shape;1152;g16f207837e6_0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TODO Nick’s slide from FA21</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7"/>
        <p:cNvGrpSpPr/>
        <p:nvPr/>
      </p:nvGrpSpPr>
      <p:grpSpPr>
        <a:xfrm>
          <a:off x="0" y="0"/>
          <a:ext cx="0" cy="0"/>
          <a:chOff x="0" y="0"/>
          <a:chExt cx="0" cy="0"/>
        </a:xfrm>
      </p:grpSpPr>
      <p:sp>
        <p:nvSpPr>
          <p:cNvPr id="1158" name="Google Shape;1158;g16f207837e6_0_2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9" name="Google Shape;1159;g16f207837e6_0_2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16f16c788ae_0_3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16f16c788ae_0_3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4"/>
        <p:cNvGrpSpPr/>
        <p:nvPr/>
      </p:nvGrpSpPr>
      <p:grpSpPr>
        <a:xfrm>
          <a:off x="0" y="0"/>
          <a:ext cx="0" cy="0"/>
          <a:chOff x="0" y="0"/>
          <a:chExt cx="0" cy="0"/>
        </a:xfrm>
      </p:grpSpPr>
      <p:sp>
        <p:nvSpPr>
          <p:cNvPr id="1175" name="Google Shape;1175;g16f207837e6_0_2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6" name="Google Shape;1176;g16f207837e6_0_2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16f207837e6_0_2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16f207837e6_0_2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3"/>
        <p:cNvGrpSpPr/>
        <p:nvPr/>
      </p:nvGrpSpPr>
      <p:grpSpPr>
        <a:xfrm>
          <a:off x="0" y="0"/>
          <a:ext cx="0" cy="0"/>
          <a:chOff x="0" y="0"/>
          <a:chExt cx="0" cy="0"/>
        </a:xfrm>
      </p:grpSpPr>
      <p:sp>
        <p:nvSpPr>
          <p:cNvPr id="1214" name="Google Shape;1214;g16f207837e6_0_2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5" name="Google Shape;1215;g16f207837e6_0_2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9"/>
        <p:cNvGrpSpPr/>
        <p:nvPr/>
      </p:nvGrpSpPr>
      <p:grpSpPr>
        <a:xfrm>
          <a:off x="0" y="0"/>
          <a:ext cx="0" cy="0"/>
          <a:chOff x="0" y="0"/>
          <a:chExt cx="0" cy="0"/>
        </a:xfrm>
      </p:grpSpPr>
      <p:sp>
        <p:nvSpPr>
          <p:cNvPr id="1230" name="Google Shape;1230;g16f207837e6_0_2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1" name="Google Shape;1231;g16f207837e6_0_2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6"/>
        <p:cNvGrpSpPr/>
        <p:nvPr/>
      </p:nvGrpSpPr>
      <p:grpSpPr>
        <a:xfrm>
          <a:off x="0" y="0"/>
          <a:ext cx="0" cy="0"/>
          <a:chOff x="0" y="0"/>
          <a:chExt cx="0" cy="0"/>
        </a:xfrm>
      </p:grpSpPr>
      <p:sp>
        <p:nvSpPr>
          <p:cNvPr id="1237" name="Google Shape;1237;g16f207837e6_0_2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8" name="Google Shape;1238;g16f207837e6_0_2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TODO Nick slide from FA21</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16f16c788ae_0_3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16f16c788ae_0_3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16f16c788ae_0_3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 name="Google Shape;125;g16f16c788ae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1"/>
        <p:cNvGrpSpPr/>
        <p:nvPr/>
      </p:nvGrpSpPr>
      <p:grpSpPr>
        <a:xfrm>
          <a:off x="0" y="0"/>
          <a:ext cx="0" cy="0"/>
          <a:chOff x="0" y="0"/>
          <a:chExt cx="0" cy="0"/>
        </a:xfrm>
      </p:grpSpPr>
      <p:sp>
        <p:nvSpPr>
          <p:cNvPr id="12" name="Google Shape;12;p2"/>
          <p:cNvSpPr txBox="1">
            <a:spLocks noGrp="1"/>
          </p:cNvSpPr>
          <p:nvPr>
            <p:ph type="ctrTitle"/>
          </p:nvPr>
        </p:nvSpPr>
        <p:spPr>
          <a:xfrm>
            <a:off x="311700" y="1429000"/>
            <a:ext cx="8520600" cy="14109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3600"/>
              <a:buNone/>
              <a:defRPr sz="36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3" name="Google Shape;13;p2"/>
          <p:cNvSpPr txBox="1">
            <a:spLocks noGrp="1"/>
          </p:cNvSpPr>
          <p:nvPr>
            <p:ph type="subTitle" idx="1"/>
          </p:nvPr>
        </p:nvSpPr>
        <p:spPr>
          <a:xfrm>
            <a:off x="311700" y="2917900"/>
            <a:ext cx="8520600" cy="7926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400"/>
              <a:buNone/>
              <a:defRPr sz="2400"/>
            </a:lvl1pPr>
            <a:lvl2pPr lvl="1" algn="ctr" rtl="0">
              <a:lnSpc>
                <a:spcPct val="100000"/>
              </a:lnSpc>
              <a:spcBef>
                <a:spcPts val="0"/>
              </a:spcBef>
              <a:spcAft>
                <a:spcPts val="0"/>
              </a:spcAft>
              <a:buSzPts val="2400"/>
              <a:buNone/>
              <a:defRPr sz="2400"/>
            </a:lvl2pPr>
            <a:lvl3pPr lvl="2" algn="ctr" rtl="0">
              <a:lnSpc>
                <a:spcPct val="100000"/>
              </a:lnSpc>
              <a:spcBef>
                <a:spcPts val="0"/>
              </a:spcBef>
              <a:spcAft>
                <a:spcPts val="0"/>
              </a:spcAft>
              <a:buSzPts val="2400"/>
              <a:buNone/>
              <a:defRPr sz="2400"/>
            </a:lvl3pPr>
            <a:lvl4pPr lvl="3" algn="ctr" rtl="0">
              <a:lnSpc>
                <a:spcPct val="100000"/>
              </a:lnSpc>
              <a:spcBef>
                <a:spcPts val="0"/>
              </a:spcBef>
              <a:spcAft>
                <a:spcPts val="0"/>
              </a:spcAft>
              <a:buSzPts val="2400"/>
              <a:buNone/>
              <a:defRPr sz="2400"/>
            </a:lvl4pPr>
            <a:lvl5pPr lvl="4" algn="ctr" rtl="0">
              <a:lnSpc>
                <a:spcPct val="100000"/>
              </a:lnSpc>
              <a:spcBef>
                <a:spcPts val="0"/>
              </a:spcBef>
              <a:spcAft>
                <a:spcPts val="0"/>
              </a:spcAft>
              <a:buSzPts val="2400"/>
              <a:buNone/>
              <a:defRPr sz="2400"/>
            </a:lvl5pPr>
            <a:lvl6pPr lvl="5" algn="ctr" rtl="0">
              <a:lnSpc>
                <a:spcPct val="100000"/>
              </a:lnSpc>
              <a:spcBef>
                <a:spcPts val="0"/>
              </a:spcBef>
              <a:spcAft>
                <a:spcPts val="0"/>
              </a:spcAft>
              <a:buSzPts val="2400"/>
              <a:buNone/>
              <a:defRPr sz="2400"/>
            </a:lvl6pPr>
            <a:lvl7pPr lvl="6" algn="ctr" rtl="0">
              <a:lnSpc>
                <a:spcPct val="100000"/>
              </a:lnSpc>
              <a:spcBef>
                <a:spcPts val="0"/>
              </a:spcBef>
              <a:spcAft>
                <a:spcPts val="0"/>
              </a:spcAft>
              <a:buSzPts val="2400"/>
              <a:buNone/>
              <a:defRPr sz="2400"/>
            </a:lvl7pPr>
            <a:lvl8pPr lvl="7" algn="ctr" rtl="0">
              <a:lnSpc>
                <a:spcPct val="100000"/>
              </a:lnSpc>
              <a:spcBef>
                <a:spcPts val="0"/>
              </a:spcBef>
              <a:spcAft>
                <a:spcPts val="0"/>
              </a:spcAft>
              <a:buSzPts val="2400"/>
              <a:buNone/>
              <a:defRPr sz="2400"/>
            </a:lvl8pPr>
            <a:lvl9pPr lvl="8" algn="ctr" rtl="0">
              <a:lnSpc>
                <a:spcPct val="100000"/>
              </a:lnSpc>
              <a:spcBef>
                <a:spcPts val="0"/>
              </a:spcBef>
              <a:spcAft>
                <a:spcPts val="0"/>
              </a:spcAft>
              <a:buSzPts val="2400"/>
              <a:buNone/>
              <a:defRPr sz="2400"/>
            </a:lvl9pPr>
          </a:lstStyle>
          <a:p>
            <a:endParaRPr/>
          </a:p>
        </p:txBody>
      </p:sp>
      <p:sp>
        <p:nvSpPr>
          <p:cNvPr id="14" name="Google Shape;14;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r>
              <a:rPr lang="en"/>
              <a:t>#</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wo columns - Optional">
  <p:cSld name="TITLE_AND_TWO_COLUMNS_1">
    <p:bg>
      <p:bgPr>
        <a:solidFill>
          <a:srgbClr val="A4C2F4"/>
        </a:solidFill>
        <a:effectLst/>
      </p:bgPr>
    </p:bg>
    <p:spTree>
      <p:nvGrpSpPr>
        <p:cNvPr id="1" name="Shape 45"/>
        <p:cNvGrpSpPr/>
        <p:nvPr/>
      </p:nvGrpSpPr>
      <p:grpSpPr>
        <a:xfrm>
          <a:off x="0" y="0"/>
          <a:ext cx="0" cy="0"/>
          <a:chOff x="0" y="0"/>
          <a:chExt cx="0" cy="0"/>
        </a:xfrm>
      </p:grpSpPr>
      <p:sp>
        <p:nvSpPr>
          <p:cNvPr id="46" name="Google Shape;46;p11"/>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48" name="Google Shape;48;p11"/>
          <p:cNvSpPr txBox="1">
            <a:spLocks noGrp="1"/>
          </p:cNvSpPr>
          <p:nvPr>
            <p:ph type="body" idx="1"/>
          </p:nvPr>
        </p:nvSpPr>
        <p:spPr>
          <a:xfrm>
            <a:off x="198500" y="1246825"/>
            <a:ext cx="4131000" cy="37656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49" name="Google Shape;49;p11"/>
          <p:cNvSpPr txBox="1">
            <a:spLocks noGrp="1"/>
          </p:cNvSpPr>
          <p:nvPr>
            <p:ph type="body" idx="2"/>
          </p:nvPr>
        </p:nvSpPr>
        <p:spPr>
          <a:xfrm>
            <a:off x="4588175" y="1246825"/>
            <a:ext cx="4131000" cy="37656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only - Optional">
  <p:cSld name="TITLE_ONLY_1">
    <p:bg>
      <p:bgPr>
        <a:solidFill>
          <a:srgbClr val="A4C2F4"/>
        </a:solidFill>
        <a:effectLst/>
      </p:bgPr>
    </p:bg>
    <p:spTree>
      <p:nvGrpSpPr>
        <p:cNvPr id="1" name="Shape 50"/>
        <p:cNvGrpSpPr/>
        <p:nvPr/>
      </p:nvGrpSpPr>
      <p:grpSpPr>
        <a:xfrm>
          <a:off x="0" y="0"/>
          <a:ext cx="0" cy="0"/>
          <a:chOff x="0" y="0"/>
          <a:chExt cx="0" cy="0"/>
        </a:xfrm>
      </p:grpSpPr>
      <p:sp>
        <p:nvSpPr>
          <p:cNvPr id="51" name="Google Shape;51;p12"/>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2" name="Google Shape;52;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One column text - Optional">
  <p:cSld name="ONE_COLUMN_TEXT_1">
    <p:bg>
      <p:bgPr>
        <a:solidFill>
          <a:srgbClr val="A4C2F4"/>
        </a:solidFill>
        <a:effectLst/>
      </p:bgPr>
    </p:bg>
    <p:spTree>
      <p:nvGrpSpPr>
        <p:cNvPr id="1" name="Shape 53"/>
        <p:cNvGrpSpPr/>
        <p:nvPr/>
      </p:nvGrpSpPr>
      <p:grpSpPr>
        <a:xfrm>
          <a:off x="0" y="0"/>
          <a:ext cx="0" cy="0"/>
          <a:chOff x="0" y="0"/>
          <a:chExt cx="0" cy="0"/>
        </a:xfrm>
      </p:grpSpPr>
      <p:sp>
        <p:nvSpPr>
          <p:cNvPr id="54" name="Google Shape;54;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55" name="Google Shape;55;p13"/>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6" name="Google Shape;56;p13"/>
          <p:cNvSpPr txBox="1">
            <a:spLocks noGrp="1"/>
          </p:cNvSpPr>
          <p:nvPr>
            <p:ph type="body" idx="1"/>
          </p:nvPr>
        </p:nvSpPr>
        <p:spPr>
          <a:xfrm>
            <a:off x="198500" y="1246825"/>
            <a:ext cx="5142600" cy="37656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aption - Optional">
  <p:cSld name="CUSTOM_1">
    <p:bg>
      <p:bgPr>
        <a:solidFill>
          <a:srgbClr val="A4C2F4"/>
        </a:solidFill>
        <a:effectLst/>
      </p:bgPr>
    </p:bg>
    <p:spTree>
      <p:nvGrpSpPr>
        <p:cNvPr id="1" name="Shape 57"/>
        <p:cNvGrpSpPr/>
        <p:nvPr/>
      </p:nvGrpSpPr>
      <p:grpSpPr>
        <a:xfrm>
          <a:off x="0" y="0"/>
          <a:ext cx="0" cy="0"/>
          <a:chOff x="0" y="0"/>
          <a:chExt cx="0" cy="0"/>
        </a:xfrm>
      </p:grpSpPr>
      <p:sp>
        <p:nvSpPr>
          <p:cNvPr id="58" name="Google Shape;58;p14"/>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9" name="Google Shape;59;p14"/>
          <p:cNvSpPr txBox="1">
            <a:spLocks noGrp="1"/>
          </p:cNvSpPr>
          <p:nvPr>
            <p:ph type="body" idx="1"/>
          </p:nvPr>
        </p:nvSpPr>
        <p:spPr>
          <a:xfrm>
            <a:off x="512100" y="4520775"/>
            <a:ext cx="8119800" cy="572700"/>
          </a:xfrm>
          <a:prstGeom prst="rect">
            <a:avLst/>
          </a:prstGeom>
        </p:spPr>
        <p:txBody>
          <a:bodyPr spcFirstLastPara="1" wrap="square" lIns="91425" tIns="91425" rIns="91425" bIns="91425" anchor="t" anchorCtr="0">
            <a:normAutofit/>
          </a:bodyPr>
          <a:lstStyle>
            <a:lvl1pPr marL="457200" lvl="0" indent="-317500" algn="ctr" rtl="0">
              <a:spcBef>
                <a:spcPts val="0"/>
              </a:spcBef>
              <a:spcAft>
                <a:spcPts val="0"/>
              </a:spcAft>
              <a:buSzPts val="1400"/>
              <a:buChar char="●"/>
              <a:defRPr sz="1400"/>
            </a:lvl1pPr>
            <a:lvl2pPr marL="914400" lvl="1" indent="-317500" algn="ctr" rtl="0">
              <a:spcBef>
                <a:spcPts val="0"/>
              </a:spcBef>
              <a:spcAft>
                <a:spcPts val="0"/>
              </a:spcAft>
              <a:buSzPts val="1400"/>
              <a:buChar char="○"/>
              <a:defRPr/>
            </a:lvl2pPr>
            <a:lvl3pPr marL="1371600" lvl="2" indent="-317500" algn="ctr" rtl="0">
              <a:spcBef>
                <a:spcPts val="0"/>
              </a:spcBef>
              <a:spcAft>
                <a:spcPts val="0"/>
              </a:spcAft>
              <a:buSzPts val="1400"/>
              <a:buChar char="■"/>
              <a:defRPr/>
            </a:lvl3pPr>
            <a:lvl4pPr marL="1828800" lvl="3" indent="-317500" algn="ctr" rtl="0">
              <a:spcBef>
                <a:spcPts val="0"/>
              </a:spcBef>
              <a:spcAft>
                <a:spcPts val="0"/>
              </a:spcAft>
              <a:buSzPts val="1400"/>
              <a:buChar char="●"/>
              <a:defRPr/>
            </a:lvl4pPr>
            <a:lvl5pPr marL="2286000" lvl="4" indent="-317500" algn="ctr" rtl="0">
              <a:spcBef>
                <a:spcPts val="0"/>
              </a:spcBef>
              <a:spcAft>
                <a:spcPts val="0"/>
              </a:spcAft>
              <a:buSzPts val="1400"/>
              <a:buChar char="○"/>
              <a:defRPr/>
            </a:lvl5pPr>
            <a:lvl6pPr marL="2743200" lvl="5" indent="-317500" algn="ctr" rtl="0">
              <a:spcBef>
                <a:spcPts val="0"/>
              </a:spcBef>
              <a:spcAft>
                <a:spcPts val="0"/>
              </a:spcAft>
              <a:buSzPts val="1400"/>
              <a:buChar char="■"/>
              <a:defRPr/>
            </a:lvl6pPr>
            <a:lvl7pPr marL="3200400" lvl="6" indent="-317500" algn="ctr" rtl="0">
              <a:spcBef>
                <a:spcPts val="0"/>
              </a:spcBef>
              <a:spcAft>
                <a:spcPts val="0"/>
              </a:spcAft>
              <a:buSzPts val="1400"/>
              <a:buChar char="●"/>
              <a:defRPr/>
            </a:lvl7pPr>
            <a:lvl8pPr marL="3657600" lvl="7" indent="-317500" algn="ctr" rtl="0">
              <a:spcBef>
                <a:spcPts val="0"/>
              </a:spcBef>
              <a:spcAft>
                <a:spcPts val="0"/>
              </a:spcAft>
              <a:buSzPts val="1400"/>
              <a:buChar char="○"/>
              <a:defRPr/>
            </a:lvl8pPr>
            <a:lvl9pPr marL="4114800" lvl="8" indent="-317500" algn="ctr" rtl="0">
              <a:spcBef>
                <a:spcPts val="0"/>
              </a:spcBef>
              <a:spcAft>
                <a:spcPts val="0"/>
              </a:spcAft>
              <a:buSzPts val="1400"/>
              <a:buChar char="■"/>
              <a:defRPr/>
            </a:lvl9pPr>
          </a:lstStyle>
          <a:p>
            <a:endParaRPr/>
          </a:p>
        </p:txBody>
      </p:sp>
      <p:sp>
        <p:nvSpPr>
          <p:cNvPr id="60" name="Google Shape;60;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half body">
  <p:cSld name="TITLE_AND_BODY_2">
    <p:spTree>
      <p:nvGrpSpPr>
        <p:cNvPr id="1" name="Shape 61"/>
        <p:cNvGrpSpPr/>
        <p:nvPr/>
      </p:nvGrpSpPr>
      <p:grpSpPr>
        <a:xfrm>
          <a:off x="0" y="0"/>
          <a:ext cx="0" cy="0"/>
          <a:chOff x="0" y="0"/>
          <a:chExt cx="0" cy="0"/>
        </a:xfrm>
      </p:grpSpPr>
      <p:sp>
        <p:nvSpPr>
          <p:cNvPr id="62" name="Google Shape;62;p15"/>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3" name="Google Shape;63;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64" name="Google Shape;64;p15"/>
          <p:cNvSpPr txBox="1">
            <a:spLocks noGrp="1"/>
          </p:cNvSpPr>
          <p:nvPr>
            <p:ph type="body" idx="1"/>
          </p:nvPr>
        </p:nvSpPr>
        <p:spPr>
          <a:xfrm>
            <a:off x="198500" y="1246825"/>
            <a:ext cx="8520600" cy="16773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half body - Optional">
  <p:cSld name="ONE_COLUMN_TEXT_1_1">
    <p:bg>
      <p:bgPr>
        <a:solidFill>
          <a:srgbClr val="A4C2F4"/>
        </a:solidFill>
        <a:effectLst/>
      </p:bgPr>
    </p:bg>
    <p:spTree>
      <p:nvGrpSpPr>
        <p:cNvPr id="1" name="Shape 65"/>
        <p:cNvGrpSpPr/>
        <p:nvPr/>
      </p:nvGrpSpPr>
      <p:grpSpPr>
        <a:xfrm>
          <a:off x="0" y="0"/>
          <a:ext cx="0" cy="0"/>
          <a:chOff x="0" y="0"/>
          <a:chExt cx="0" cy="0"/>
        </a:xfrm>
      </p:grpSpPr>
      <p:sp>
        <p:nvSpPr>
          <p:cNvPr id="66" name="Google Shape;66;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67" name="Google Shape;67;p16"/>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8" name="Google Shape;68;p16"/>
          <p:cNvSpPr txBox="1">
            <a:spLocks noGrp="1"/>
          </p:cNvSpPr>
          <p:nvPr>
            <p:ph type="body" idx="1"/>
          </p:nvPr>
        </p:nvSpPr>
        <p:spPr>
          <a:xfrm>
            <a:off x="198500" y="1246825"/>
            <a:ext cx="8520600" cy="16773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
        <p:cNvGrpSpPr/>
        <p:nvPr/>
      </p:nvGrpSpPr>
      <p:grpSpPr>
        <a:xfrm>
          <a:off x="0" y="0"/>
          <a:ext cx="0" cy="0"/>
          <a:chOff x="0" y="0"/>
          <a:chExt cx="0" cy="0"/>
        </a:xfrm>
      </p:grpSpPr>
      <p:sp>
        <p:nvSpPr>
          <p:cNvPr id="16" name="Google Shape;16;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7" name="Google Shape;17;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8"/>
        <p:cNvGrpSpPr/>
        <p:nvPr/>
      </p:nvGrpSpPr>
      <p:grpSpPr>
        <a:xfrm>
          <a:off x="0" y="0"/>
          <a:ext cx="0" cy="0"/>
          <a:chOff x="0" y="0"/>
          <a:chExt cx="0" cy="0"/>
        </a:xfrm>
      </p:grpSpPr>
      <p:sp>
        <p:nvSpPr>
          <p:cNvPr id="19" name="Google Shape;19;p4"/>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0" name="Google Shape;20;p4"/>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21" name="Google Shape;21;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2"/>
        <p:cNvGrpSpPr/>
        <p:nvPr/>
      </p:nvGrpSpPr>
      <p:grpSpPr>
        <a:xfrm>
          <a:off x="0" y="0"/>
          <a:ext cx="0" cy="0"/>
          <a:chOff x="0" y="0"/>
          <a:chExt cx="0" cy="0"/>
        </a:xfrm>
      </p:grpSpPr>
      <p:sp>
        <p:nvSpPr>
          <p:cNvPr id="23" name="Google Shape;23;p5"/>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25" name="Google Shape;25;p5"/>
          <p:cNvSpPr txBox="1">
            <a:spLocks noGrp="1"/>
          </p:cNvSpPr>
          <p:nvPr>
            <p:ph type="body" idx="1"/>
          </p:nvPr>
        </p:nvSpPr>
        <p:spPr>
          <a:xfrm>
            <a:off x="198500" y="1246825"/>
            <a:ext cx="4131000" cy="37656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26" name="Google Shape;26;p5"/>
          <p:cNvSpPr txBox="1">
            <a:spLocks noGrp="1"/>
          </p:cNvSpPr>
          <p:nvPr>
            <p:ph type="body" idx="2"/>
          </p:nvPr>
        </p:nvSpPr>
        <p:spPr>
          <a:xfrm>
            <a:off x="4588175" y="1246825"/>
            <a:ext cx="4131000" cy="37656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7"/>
        <p:cNvGrpSpPr/>
        <p:nvPr/>
      </p:nvGrpSpPr>
      <p:grpSpPr>
        <a:xfrm>
          <a:off x="0" y="0"/>
          <a:ext cx="0" cy="0"/>
          <a:chOff x="0" y="0"/>
          <a:chExt cx="0" cy="0"/>
        </a:xfrm>
      </p:grpSpPr>
      <p:sp>
        <p:nvSpPr>
          <p:cNvPr id="28" name="Google Shape;28;p6"/>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9" name="Google Shape;29;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0"/>
        <p:cNvGrpSpPr/>
        <p:nvPr/>
      </p:nvGrpSpPr>
      <p:grpSpPr>
        <a:xfrm>
          <a:off x="0" y="0"/>
          <a:ext cx="0" cy="0"/>
          <a:chOff x="0" y="0"/>
          <a:chExt cx="0" cy="0"/>
        </a:xfrm>
      </p:grpSpPr>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32" name="Google Shape;32;p7"/>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3" name="Google Shape;33;p7"/>
          <p:cNvSpPr txBox="1">
            <a:spLocks noGrp="1"/>
          </p:cNvSpPr>
          <p:nvPr>
            <p:ph type="body" idx="1"/>
          </p:nvPr>
        </p:nvSpPr>
        <p:spPr>
          <a:xfrm>
            <a:off x="198500" y="1246825"/>
            <a:ext cx="5142600" cy="37656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USTOM">
    <p:spTree>
      <p:nvGrpSpPr>
        <p:cNvPr id="1" name="Shape 34"/>
        <p:cNvGrpSpPr/>
        <p:nvPr/>
      </p:nvGrpSpPr>
      <p:grpSpPr>
        <a:xfrm>
          <a:off x="0" y="0"/>
          <a:ext cx="0" cy="0"/>
          <a:chOff x="0" y="0"/>
          <a:chExt cx="0" cy="0"/>
        </a:xfrm>
      </p:grpSpPr>
      <p:sp>
        <p:nvSpPr>
          <p:cNvPr id="35" name="Google Shape;35;p8"/>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6" name="Google Shape;36;p8"/>
          <p:cNvSpPr txBox="1">
            <a:spLocks noGrp="1"/>
          </p:cNvSpPr>
          <p:nvPr>
            <p:ph type="body" idx="1"/>
          </p:nvPr>
        </p:nvSpPr>
        <p:spPr>
          <a:xfrm>
            <a:off x="512100" y="4520775"/>
            <a:ext cx="8119800" cy="572700"/>
          </a:xfrm>
          <a:prstGeom prst="rect">
            <a:avLst/>
          </a:prstGeom>
        </p:spPr>
        <p:txBody>
          <a:bodyPr spcFirstLastPara="1" wrap="square" lIns="91425" tIns="91425" rIns="91425" bIns="91425" anchor="t" anchorCtr="0">
            <a:normAutofit/>
          </a:bodyPr>
          <a:lstStyle>
            <a:lvl1pPr marL="457200" lvl="0" indent="-317500" algn="ctr" rtl="0">
              <a:spcBef>
                <a:spcPts val="0"/>
              </a:spcBef>
              <a:spcAft>
                <a:spcPts val="0"/>
              </a:spcAft>
              <a:buSzPts val="1400"/>
              <a:buChar char="●"/>
              <a:defRPr sz="1400"/>
            </a:lvl1pPr>
            <a:lvl2pPr marL="914400" lvl="1" indent="-317500" algn="ctr" rtl="0">
              <a:spcBef>
                <a:spcPts val="0"/>
              </a:spcBef>
              <a:spcAft>
                <a:spcPts val="0"/>
              </a:spcAft>
              <a:buSzPts val="1400"/>
              <a:buChar char="○"/>
              <a:defRPr/>
            </a:lvl2pPr>
            <a:lvl3pPr marL="1371600" lvl="2" indent="-317500" algn="ctr" rtl="0">
              <a:spcBef>
                <a:spcPts val="0"/>
              </a:spcBef>
              <a:spcAft>
                <a:spcPts val="0"/>
              </a:spcAft>
              <a:buSzPts val="1400"/>
              <a:buChar char="■"/>
              <a:defRPr/>
            </a:lvl3pPr>
            <a:lvl4pPr marL="1828800" lvl="3" indent="-317500" algn="ctr" rtl="0">
              <a:spcBef>
                <a:spcPts val="0"/>
              </a:spcBef>
              <a:spcAft>
                <a:spcPts val="0"/>
              </a:spcAft>
              <a:buSzPts val="1400"/>
              <a:buChar char="●"/>
              <a:defRPr/>
            </a:lvl4pPr>
            <a:lvl5pPr marL="2286000" lvl="4" indent="-317500" algn="ctr" rtl="0">
              <a:spcBef>
                <a:spcPts val="0"/>
              </a:spcBef>
              <a:spcAft>
                <a:spcPts val="0"/>
              </a:spcAft>
              <a:buSzPts val="1400"/>
              <a:buChar char="○"/>
              <a:defRPr/>
            </a:lvl5pPr>
            <a:lvl6pPr marL="2743200" lvl="5" indent="-317500" algn="ctr" rtl="0">
              <a:spcBef>
                <a:spcPts val="0"/>
              </a:spcBef>
              <a:spcAft>
                <a:spcPts val="0"/>
              </a:spcAft>
              <a:buSzPts val="1400"/>
              <a:buChar char="■"/>
              <a:defRPr/>
            </a:lvl6pPr>
            <a:lvl7pPr marL="3200400" lvl="6" indent="-317500" algn="ctr" rtl="0">
              <a:spcBef>
                <a:spcPts val="0"/>
              </a:spcBef>
              <a:spcAft>
                <a:spcPts val="0"/>
              </a:spcAft>
              <a:buSzPts val="1400"/>
              <a:buChar char="●"/>
              <a:defRPr/>
            </a:lvl7pPr>
            <a:lvl8pPr marL="3657600" lvl="7" indent="-317500" algn="ctr" rtl="0">
              <a:spcBef>
                <a:spcPts val="0"/>
              </a:spcBef>
              <a:spcAft>
                <a:spcPts val="0"/>
              </a:spcAft>
              <a:buSzPts val="1400"/>
              <a:buChar char="○"/>
              <a:defRPr/>
            </a:lvl8pPr>
            <a:lvl9pPr marL="4114800" lvl="8" indent="-317500" algn="ctr" rtl="0">
              <a:spcBef>
                <a:spcPts val="0"/>
              </a:spcBef>
              <a:spcAft>
                <a:spcPts val="0"/>
              </a:spcAft>
              <a:buSzPts val="1400"/>
              <a:buChar char="■"/>
              <a:defRPr/>
            </a:lvl9pPr>
          </a:lstStyle>
          <a:p>
            <a:endParaRPr/>
          </a:p>
        </p:txBody>
      </p:sp>
      <p:sp>
        <p:nvSpPr>
          <p:cNvPr id="37" name="Google Shape;37;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header - Optional">
  <p:cSld name="SECTION_HEADER_1">
    <p:bg>
      <p:bgPr>
        <a:solidFill>
          <a:srgbClr val="A4C2F4"/>
        </a:solidFill>
        <a:effectLst/>
      </p:bgPr>
    </p:bg>
    <p:spTree>
      <p:nvGrpSpPr>
        <p:cNvPr id="1" name="Shape 38"/>
        <p:cNvGrpSpPr/>
        <p:nvPr/>
      </p:nvGrpSpPr>
      <p:grpSpPr>
        <a:xfrm>
          <a:off x="0" y="0"/>
          <a:ext cx="0" cy="0"/>
          <a:chOff x="0" y="0"/>
          <a:chExt cx="0" cy="0"/>
        </a:xfrm>
      </p:grpSpPr>
      <p:sp>
        <p:nvSpPr>
          <p:cNvPr id="39" name="Google Shape;39;p9"/>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body - Optional">
  <p:cSld name="TITLE_AND_BODY_1">
    <p:bg>
      <p:bgPr>
        <a:solidFill>
          <a:srgbClr val="A4C2F4"/>
        </a:solidFill>
        <a:effectLst/>
      </p:bgPr>
    </p:bg>
    <p:spTree>
      <p:nvGrpSpPr>
        <p:cNvPr id="1" name="Shape 41"/>
        <p:cNvGrpSpPr/>
        <p:nvPr/>
      </p:nvGrpSpPr>
      <p:grpSpPr>
        <a:xfrm>
          <a:off x="0" y="0"/>
          <a:ext cx="0" cy="0"/>
          <a:chOff x="0" y="0"/>
          <a:chExt cx="0" cy="0"/>
        </a:xfrm>
      </p:grpSpPr>
      <p:sp>
        <p:nvSpPr>
          <p:cNvPr id="42" name="Google Shape;42;p10"/>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44" name="Google Shape;44;p10"/>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02700" y="270875"/>
            <a:ext cx="8520600" cy="5727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198500" y="1246825"/>
            <a:ext cx="8520600" cy="34164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Clr>
                <a:schemeClr val="dk1"/>
              </a:buClr>
              <a:buSzPts val="1800"/>
              <a:buChar char="●"/>
              <a:defRPr sz="1800">
                <a:solidFill>
                  <a:schemeClr val="dk1"/>
                </a:solidFill>
              </a:defRPr>
            </a:lvl1pPr>
            <a:lvl2pPr marL="914400" lvl="1" indent="-317500" rtl="0">
              <a:lnSpc>
                <a:spcPct val="115000"/>
              </a:lnSpc>
              <a:spcBef>
                <a:spcPts val="0"/>
              </a:spcBef>
              <a:spcAft>
                <a:spcPts val="0"/>
              </a:spcAft>
              <a:buClr>
                <a:schemeClr val="dk1"/>
              </a:buClr>
              <a:buSzPts val="1400"/>
              <a:buChar char="○"/>
              <a:defRPr>
                <a:solidFill>
                  <a:schemeClr val="dk1"/>
                </a:solidFill>
              </a:defRPr>
            </a:lvl2pPr>
            <a:lvl3pPr marL="1371600" lvl="2" indent="-317500" rtl="0">
              <a:lnSpc>
                <a:spcPct val="115000"/>
              </a:lnSpc>
              <a:spcBef>
                <a:spcPts val="0"/>
              </a:spcBef>
              <a:spcAft>
                <a:spcPts val="0"/>
              </a:spcAft>
              <a:buClr>
                <a:schemeClr val="dk1"/>
              </a:buClr>
              <a:buSzPts val="1400"/>
              <a:buChar char="■"/>
              <a:defRPr>
                <a:solidFill>
                  <a:schemeClr val="dk1"/>
                </a:solidFill>
              </a:defRPr>
            </a:lvl3pPr>
            <a:lvl4pPr marL="1828800" lvl="3" indent="-317500" rtl="0">
              <a:lnSpc>
                <a:spcPct val="115000"/>
              </a:lnSpc>
              <a:spcBef>
                <a:spcPts val="0"/>
              </a:spcBef>
              <a:spcAft>
                <a:spcPts val="0"/>
              </a:spcAft>
              <a:buClr>
                <a:schemeClr val="dk1"/>
              </a:buClr>
              <a:buSzPts val="1400"/>
              <a:buChar char="●"/>
              <a:defRPr>
                <a:solidFill>
                  <a:schemeClr val="dk1"/>
                </a:solidFill>
              </a:defRPr>
            </a:lvl4pPr>
            <a:lvl5pPr marL="2286000" lvl="4" indent="-317500" rtl="0">
              <a:lnSpc>
                <a:spcPct val="115000"/>
              </a:lnSpc>
              <a:spcBef>
                <a:spcPts val="0"/>
              </a:spcBef>
              <a:spcAft>
                <a:spcPts val="0"/>
              </a:spcAft>
              <a:buClr>
                <a:schemeClr val="dk1"/>
              </a:buClr>
              <a:buSzPts val="1400"/>
              <a:buChar char="○"/>
              <a:defRPr>
                <a:solidFill>
                  <a:schemeClr val="dk1"/>
                </a:solidFill>
              </a:defRPr>
            </a:lvl5pPr>
            <a:lvl6pPr marL="2743200" lvl="5" indent="-317500" rtl="0">
              <a:lnSpc>
                <a:spcPct val="115000"/>
              </a:lnSpc>
              <a:spcBef>
                <a:spcPts val="0"/>
              </a:spcBef>
              <a:spcAft>
                <a:spcPts val="0"/>
              </a:spcAft>
              <a:buClr>
                <a:schemeClr val="dk1"/>
              </a:buClr>
              <a:buSzPts val="1400"/>
              <a:buChar char="■"/>
              <a:defRPr>
                <a:solidFill>
                  <a:schemeClr val="dk1"/>
                </a:solidFill>
              </a:defRPr>
            </a:lvl6pPr>
            <a:lvl7pPr marL="3200400" lvl="6" indent="-317500" rtl="0">
              <a:lnSpc>
                <a:spcPct val="115000"/>
              </a:lnSpc>
              <a:spcBef>
                <a:spcPts val="0"/>
              </a:spcBef>
              <a:spcAft>
                <a:spcPts val="0"/>
              </a:spcAft>
              <a:buClr>
                <a:schemeClr val="dk1"/>
              </a:buClr>
              <a:buSzPts val="1400"/>
              <a:buChar char="●"/>
              <a:defRPr>
                <a:solidFill>
                  <a:schemeClr val="dk1"/>
                </a:solidFill>
              </a:defRPr>
            </a:lvl7pPr>
            <a:lvl8pPr marL="3657600" lvl="7" indent="-317500" rtl="0">
              <a:lnSpc>
                <a:spcPct val="115000"/>
              </a:lnSpc>
              <a:spcBef>
                <a:spcPts val="0"/>
              </a:spcBef>
              <a:spcAft>
                <a:spcPts val="0"/>
              </a:spcAft>
              <a:buClr>
                <a:schemeClr val="dk1"/>
              </a:buClr>
              <a:buSzPts val="1400"/>
              <a:buChar char="○"/>
              <a:defRPr>
                <a:solidFill>
                  <a:schemeClr val="dk1"/>
                </a:solidFill>
              </a:defRPr>
            </a:lvl8pPr>
            <a:lvl9pPr marL="4114800" lvl="8" indent="-317500" rtl="0">
              <a:lnSpc>
                <a:spcPct val="115000"/>
              </a:lnSpc>
              <a:spcBef>
                <a:spcPts val="0"/>
              </a:spcBef>
              <a:spcAft>
                <a:spcPts val="0"/>
              </a:spcAft>
              <a:buClr>
                <a:schemeClr val="dk1"/>
              </a:buClr>
              <a:buSzPts val="1400"/>
              <a:buChar char="■"/>
              <a:defRPr>
                <a:solidFill>
                  <a:schemeClr val="dk1"/>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r>
              <a:rPr lang="en"/>
              <a:t>#</a:t>
            </a:r>
            <a:endParaRPr/>
          </a:p>
        </p:txBody>
      </p:sp>
      <p:sp>
        <p:nvSpPr>
          <p:cNvPr id="10" name="Google Shape;10;p1"/>
          <p:cNvSpPr/>
          <p:nvPr/>
        </p:nvSpPr>
        <p:spPr>
          <a:xfrm>
            <a:off x="7628700" y="1017725"/>
            <a:ext cx="1515300" cy="111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600" b="1">
                <a:solidFill>
                  <a:srgbClr val="FFFFFF"/>
                </a:solidFill>
              </a:rPr>
              <a:t>Fall 2022</a:t>
            </a:r>
            <a:endParaRPr sz="600" b="1">
              <a:solidFill>
                <a:srgbClr val="FFFFFF"/>
              </a:solidFill>
            </a:endParaRPr>
          </a:p>
        </p:txBody>
      </p:sp>
      <p:sp>
        <p:nvSpPr>
          <p:cNvPr id="2" name="Google Shape;9;p1">
            <a:extLst>
              <a:ext uri="{FF2B5EF4-FFF2-40B4-BE49-F238E27FC236}">
                <a16:creationId xmlns:a16="http://schemas.microsoft.com/office/drawing/2014/main" id="{F1693864-2045-8E82-F959-CC6422D428F7}"/>
              </a:ext>
            </a:extLst>
          </p:cNvPr>
          <p:cNvSpPr/>
          <p:nvPr userDrawn="1"/>
        </p:nvSpPr>
        <p:spPr>
          <a:xfrm>
            <a:off x="0" y="879679"/>
            <a:ext cx="9144000" cy="276092"/>
          </a:xfrm>
          <a:prstGeom prst="rect">
            <a:avLst/>
          </a:prstGeom>
          <a:solidFill>
            <a:srgbClr val="00B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b="1" dirty="0">
                <a:solidFill>
                  <a:schemeClr val="lt1"/>
                </a:solidFill>
              </a:rPr>
              <a:t>ITIS 6200 / 8200</a:t>
            </a:r>
            <a:endParaRPr sz="1200" b="1" dirty="0">
              <a:solidFill>
                <a:schemeClr val="lt1"/>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5.xml"/><Relationship Id="rId4" Type="http://schemas.openxmlformats.org/officeDocument/2006/relationships/image" Target="../media/image3.jp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5.xml"/><Relationship Id="rId5" Type="http://schemas.openxmlformats.org/officeDocument/2006/relationships/image" Target="../media/image4.png"/><Relationship Id="rId4" Type="http://schemas.openxmlformats.org/officeDocument/2006/relationships/image" Target="../media/image3.jp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5.xml"/><Relationship Id="rId5" Type="http://schemas.openxmlformats.org/officeDocument/2006/relationships/image" Target="../media/image4.png"/><Relationship Id="rId4" Type="http://schemas.openxmlformats.org/officeDocument/2006/relationships/image" Target="../media/image3.jp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5.xml"/><Relationship Id="rId5" Type="http://schemas.openxmlformats.org/officeDocument/2006/relationships/image" Target="../media/image4.png"/><Relationship Id="rId4" Type="http://schemas.openxmlformats.org/officeDocument/2006/relationships/image" Target="../media/image3.jp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5.xml"/><Relationship Id="rId5" Type="http://schemas.openxmlformats.org/officeDocument/2006/relationships/image" Target="../media/image4.png"/><Relationship Id="rId4" Type="http://schemas.openxmlformats.org/officeDocument/2006/relationships/image" Target="../media/image3.jp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5.xml"/><Relationship Id="rId5" Type="http://schemas.openxmlformats.org/officeDocument/2006/relationships/image" Target="../media/image4.png"/><Relationship Id="rId4" Type="http://schemas.openxmlformats.org/officeDocument/2006/relationships/image" Target="../media/image3.jp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4.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5.xml"/><Relationship Id="rId1" Type="http://schemas.openxmlformats.org/officeDocument/2006/relationships/slideLayout" Target="../slideLayouts/slideLayout15.xml"/><Relationship Id="rId4" Type="http://schemas.openxmlformats.org/officeDocument/2006/relationships/image" Target="../media/image8.png"/></Relationships>
</file>

<file path=ppt/slides/_rels/slide5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6.xml"/><Relationship Id="rId1" Type="http://schemas.openxmlformats.org/officeDocument/2006/relationships/slideLayout" Target="../slideLayouts/slideLayout11.xml"/><Relationship Id="rId4" Type="http://schemas.openxmlformats.org/officeDocument/2006/relationships/image" Target="../media/image10.png"/></Relationships>
</file>

<file path=ppt/slides/_rels/slide5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8.xml"/><Relationship Id="rId1" Type="http://schemas.openxmlformats.org/officeDocument/2006/relationships/slideLayout" Target="../slideLayouts/slideLayout14.xml"/><Relationship Id="rId4" Type="http://schemas.openxmlformats.org/officeDocument/2006/relationships/image" Target="../media/image12.png"/></Relationships>
</file>

<file path=ppt/slides/_rels/slide5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9.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2.xml"/><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5.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5.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7"/>
          <p:cNvSpPr txBox="1"/>
          <p:nvPr/>
        </p:nvSpPr>
        <p:spPr>
          <a:xfrm>
            <a:off x="311700" y="1429000"/>
            <a:ext cx="8520600" cy="1410900"/>
          </a:xfrm>
          <a:prstGeom prst="rect">
            <a:avLst/>
          </a:prstGeom>
          <a:noFill/>
          <a:ln>
            <a:noFill/>
          </a:ln>
        </p:spPr>
        <p:txBody>
          <a:bodyPr spcFirstLastPara="1" wrap="square" lIns="91425" tIns="91425" rIns="91425" bIns="91425" anchor="b" anchorCtr="0">
            <a:normAutofit/>
          </a:bodyPr>
          <a:lstStyle/>
          <a:p>
            <a:pPr marL="0" lvl="0" indent="0" algn="ctr" rtl="0">
              <a:spcBef>
                <a:spcPts val="0"/>
              </a:spcBef>
              <a:spcAft>
                <a:spcPts val="0"/>
              </a:spcAft>
              <a:buNone/>
            </a:pPr>
            <a:endParaRPr sz="3600">
              <a:solidFill>
                <a:srgbClr val="000000"/>
              </a:solidFill>
            </a:endParaRPr>
          </a:p>
        </p:txBody>
      </p:sp>
      <p:sp>
        <p:nvSpPr>
          <p:cNvPr id="74" name="Google Shape;74;p17"/>
          <p:cNvSpPr txBox="1">
            <a:spLocks noGrp="1"/>
          </p:cNvSpPr>
          <p:nvPr>
            <p:ph type="ctrTitle"/>
          </p:nvPr>
        </p:nvSpPr>
        <p:spPr>
          <a:xfrm>
            <a:off x="311700" y="1429000"/>
            <a:ext cx="8520600" cy="14109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a:t>Intro to Networking and ARP</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26"/>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Example: Sending Mail</a:t>
            </a:r>
            <a:endParaRPr/>
          </a:p>
        </p:txBody>
      </p:sp>
      <p:pic>
        <p:nvPicPr>
          <p:cNvPr id="142" name="Google Shape;142;p26"/>
          <p:cNvPicPr preferRelativeResize="0"/>
          <p:nvPr/>
        </p:nvPicPr>
        <p:blipFill>
          <a:blip r:embed="rId3">
            <a:alphaModFix/>
          </a:blip>
          <a:stretch>
            <a:fillRect/>
          </a:stretch>
        </p:blipFill>
        <p:spPr>
          <a:xfrm>
            <a:off x="1500288" y="1589600"/>
            <a:ext cx="818624" cy="832275"/>
          </a:xfrm>
          <a:prstGeom prst="rect">
            <a:avLst/>
          </a:prstGeom>
          <a:noFill/>
          <a:ln w="9525" cap="flat" cmpd="sng">
            <a:solidFill>
              <a:schemeClr val="dk2"/>
            </a:solidFill>
            <a:prstDash val="solid"/>
            <a:round/>
            <a:headEnd type="none" w="sm" len="sm"/>
            <a:tailEnd type="none" w="sm" len="sm"/>
          </a:ln>
        </p:spPr>
      </p:pic>
      <p:sp>
        <p:nvSpPr>
          <p:cNvPr id="143" name="Google Shape;143;p26"/>
          <p:cNvSpPr txBox="1"/>
          <p:nvPr/>
        </p:nvSpPr>
        <p:spPr>
          <a:xfrm>
            <a:off x="1543750" y="1189450"/>
            <a:ext cx="731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Alice</a:t>
            </a:r>
            <a:endParaRPr/>
          </a:p>
        </p:txBody>
      </p:sp>
      <p:pic>
        <p:nvPicPr>
          <p:cNvPr id="144" name="Google Shape;144;p26"/>
          <p:cNvPicPr preferRelativeResize="0"/>
          <p:nvPr/>
        </p:nvPicPr>
        <p:blipFill>
          <a:blip r:embed="rId3">
            <a:alphaModFix/>
          </a:blip>
          <a:stretch>
            <a:fillRect/>
          </a:stretch>
        </p:blipFill>
        <p:spPr>
          <a:xfrm>
            <a:off x="6852438" y="1589600"/>
            <a:ext cx="818624" cy="832275"/>
          </a:xfrm>
          <a:prstGeom prst="rect">
            <a:avLst/>
          </a:prstGeom>
          <a:noFill/>
          <a:ln w="9525" cap="flat" cmpd="sng">
            <a:solidFill>
              <a:schemeClr val="dk2"/>
            </a:solidFill>
            <a:prstDash val="solid"/>
            <a:round/>
            <a:headEnd type="none" w="sm" len="sm"/>
            <a:tailEnd type="none" w="sm" len="sm"/>
          </a:ln>
        </p:spPr>
      </p:pic>
      <p:sp>
        <p:nvSpPr>
          <p:cNvPr id="145" name="Google Shape;145;p26"/>
          <p:cNvSpPr txBox="1"/>
          <p:nvPr/>
        </p:nvSpPr>
        <p:spPr>
          <a:xfrm>
            <a:off x="6895900" y="1189450"/>
            <a:ext cx="731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Bob</a:t>
            </a:r>
            <a:endParaRPr/>
          </a:p>
        </p:txBody>
      </p:sp>
      <p:sp>
        <p:nvSpPr>
          <p:cNvPr id="146" name="Google Shape;146;p26"/>
          <p:cNvSpPr txBox="1"/>
          <p:nvPr/>
        </p:nvSpPr>
        <p:spPr>
          <a:xfrm>
            <a:off x="2562500" y="1933150"/>
            <a:ext cx="1172400" cy="400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a:t>I am hungry.</a:t>
            </a:r>
            <a:endParaRPr/>
          </a:p>
        </p:txBody>
      </p:sp>
      <p:sp>
        <p:nvSpPr>
          <p:cNvPr id="147" name="Google Shape;147;p2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10</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27"/>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Example: Sending Mail</a:t>
            </a:r>
            <a:endParaRPr/>
          </a:p>
        </p:txBody>
      </p:sp>
      <p:grpSp>
        <p:nvGrpSpPr>
          <p:cNvPr id="153" name="Google Shape;153;p27"/>
          <p:cNvGrpSpPr/>
          <p:nvPr/>
        </p:nvGrpSpPr>
        <p:grpSpPr>
          <a:xfrm>
            <a:off x="1500288" y="1189450"/>
            <a:ext cx="818624" cy="1232425"/>
            <a:chOff x="1500288" y="1189450"/>
            <a:chExt cx="818624" cy="1232425"/>
          </a:xfrm>
        </p:grpSpPr>
        <p:pic>
          <p:nvPicPr>
            <p:cNvPr id="154" name="Google Shape;154;p27"/>
            <p:cNvPicPr preferRelativeResize="0"/>
            <p:nvPr/>
          </p:nvPicPr>
          <p:blipFill>
            <a:blip r:embed="rId3">
              <a:alphaModFix/>
            </a:blip>
            <a:stretch>
              <a:fillRect/>
            </a:stretch>
          </p:blipFill>
          <p:spPr>
            <a:xfrm>
              <a:off x="1500288" y="1589600"/>
              <a:ext cx="818624" cy="832275"/>
            </a:xfrm>
            <a:prstGeom prst="rect">
              <a:avLst/>
            </a:prstGeom>
            <a:noFill/>
            <a:ln w="9525" cap="flat" cmpd="sng">
              <a:solidFill>
                <a:schemeClr val="dk2"/>
              </a:solidFill>
              <a:prstDash val="solid"/>
              <a:round/>
              <a:headEnd type="none" w="sm" len="sm"/>
              <a:tailEnd type="none" w="sm" len="sm"/>
            </a:ln>
          </p:spPr>
        </p:pic>
        <p:sp>
          <p:nvSpPr>
            <p:cNvPr id="155" name="Google Shape;155;p27"/>
            <p:cNvSpPr txBox="1"/>
            <p:nvPr/>
          </p:nvSpPr>
          <p:spPr>
            <a:xfrm>
              <a:off x="1543750" y="1189450"/>
              <a:ext cx="731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Alice</a:t>
              </a:r>
              <a:endParaRPr/>
            </a:p>
          </p:txBody>
        </p:sp>
      </p:grpSp>
      <p:pic>
        <p:nvPicPr>
          <p:cNvPr id="156" name="Google Shape;156;p27"/>
          <p:cNvPicPr preferRelativeResize="0"/>
          <p:nvPr/>
        </p:nvPicPr>
        <p:blipFill>
          <a:blip r:embed="rId4">
            <a:alphaModFix/>
          </a:blip>
          <a:stretch>
            <a:fillRect/>
          </a:stretch>
        </p:blipFill>
        <p:spPr>
          <a:xfrm>
            <a:off x="1323399" y="2794738"/>
            <a:ext cx="1172401" cy="832272"/>
          </a:xfrm>
          <a:prstGeom prst="rect">
            <a:avLst/>
          </a:prstGeom>
          <a:noFill/>
          <a:ln w="9525" cap="flat" cmpd="sng">
            <a:solidFill>
              <a:schemeClr val="dk2"/>
            </a:solidFill>
            <a:prstDash val="solid"/>
            <a:round/>
            <a:headEnd type="none" w="sm" len="sm"/>
            <a:tailEnd type="none" w="sm" len="sm"/>
          </a:ln>
        </p:spPr>
      </p:pic>
      <p:grpSp>
        <p:nvGrpSpPr>
          <p:cNvPr id="157" name="Google Shape;157;p27"/>
          <p:cNvGrpSpPr/>
          <p:nvPr/>
        </p:nvGrpSpPr>
        <p:grpSpPr>
          <a:xfrm>
            <a:off x="6852438" y="1189450"/>
            <a:ext cx="818624" cy="1232425"/>
            <a:chOff x="6852438" y="1189450"/>
            <a:chExt cx="818624" cy="1232425"/>
          </a:xfrm>
        </p:grpSpPr>
        <p:pic>
          <p:nvPicPr>
            <p:cNvPr id="158" name="Google Shape;158;p27"/>
            <p:cNvPicPr preferRelativeResize="0"/>
            <p:nvPr/>
          </p:nvPicPr>
          <p:blipFill>
            <a:blip r:embed="rId3">
              <a:alphaModFix/>
            </a:blip>
            <a:stretch>
              <a:fillRect/>
            </a:stretch>
          </p:blipFill>
          <p:spPr>
            <a:xfrm>
              <a:off x="6852438" y="1589600"/>
              <a:ext cx="818624" cy="832275"/>
            </a:xfrm>
            <a:prstGeom prst="rect">
              <a:avLst/>
            </a:prstGeom>
            <a:noFill/>
            <a:ln w="9525" cap="flat" cmpd="sng">
              <a:solidFill>
                <a:schemeClr val="dk2"/>
              </a:solidFill>
              <a:prstDash val="solid"/>
              <a:round/>
              <a:headEnd type="none" w="sm" len="sm"/>
              <a:tailEnd type="none" w="sm" len="sm"/>
            </a:ln>
          </p:spPr>
        </p:pic>
        <p:sp>
          <p:nvSpPr>
            <p:cNvPr id="159" name="Google Shape;159;p27"/>
            <p:cNvSpPr txBox="1"/>
            <p:nvPr/>
          </p:nvSpPr>
          <p:spPr>
            <a:xfrm>
              <a:off x="6895900" y="1189450"/>
              <a:ext cx="731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Bob</a:t>
              </a:r>
              <a:endParaRPr/>
            </a:p>
          </p:txBody>
        </p:sp>
      </p:grpSp>
      <p:pic>
        <p:nvPicPr>
          <p:cNvPr id="160" name="Google Shape;160;p27"/>
          <p:cNvPicPr preferRelativeResize="0"/>
          <p:nvPr/>
        </p:nvPicPr>
        <p:blipFill>
          <a:blip r:embed="rId4">
            <a:alphaModFix/>
          </a:blip>
          <a:stretch>
            <a:fillRect/>
          </a:stretch>
        </p:blipFill>
        <p:spPr>
          <a:xfrm>
            <a:off x="6675549" y="2794738"/>
            <a:ext cx="1172401" cy="832272"/>
          </a:xfrm>
          <a:prstGeom prst="rect">
            <a:avLst/>
          </a:prstGeom>
          <a:noFill/>
          <a:ln w="9525" cap="flat" cmpd="sng">
            <a:solidFill>
              <a:schemeClr val="dk2"/>
            </a:solidFill>
            <a:prstDash val="solid"/>
            <a:round/>
            <a:headEnd type="none" w="sm" len="sm"/>
            <a:tailEnd type="none" w="sm" len="sm"/>
          </a:ln>
        </p:spPr>
      </p:pic>
      <p:sp>
        <p:nvSpPr>
          <p:cNvPr id="161" name="Google Shape;161;p27"/>
          <p:cNvSpPr/>
          <p:nvPr/>
        </p:nvSpPr>
        <p:spPr>
          <a:xfrm>
            <a:off x="2729750" y="2711550"/>
            <a:ext cx="1487700" cy="83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Send to: Bob</a:t>
            </a:r>
            <a:endParaRPr>
              <a:solidFill>
                <a:schemeClr val="dk1"/>
              </a:solidFill>
            </a:endParaRPr>
          </a:p>
          <a:p>
            <a:pPr marL="0" lvl="0" indent="0" algn="l" rtl="0">
              <a:spcBef>
                <a:spcPts val="0"/>
              </a:spcBef>
              <a:spcAft>
                <a:spcPts val="0"/>
              </a:spcAft>
              <a:buNone/>
            </a:pPr>
            <a:endParaRPr/>
          </a:p>
        </p:txBody>
      </p:sp>
      <p:sp>
        <p:nvSpPr>
          <p:cNvPr id="162" name="Google Shape;162;p27"/>
          <p:cNvSpPr txBox="1"/>
          <p:nvPr/>
        </p:nvSpPr>
        <p:spPr>
          <a:xfrm>
            <a:off x="2867300" y="3076150"/>
            <a:ext cx="1172400" cy="400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a:t>I am hungry.</a:t>
            </a:r>
            <a:endParaRPr/>
          </a:p>
        </p:txBody>
      </p:sp>
      <p:sp>
        <p:nvSpPr>
          <p:cNvPr id="163" name="Google Shape;163;p2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11</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28"/>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Example: Sending Mail</a:t>
            </a:r>
            <a:endParaRPr/>
          </a:p>
        </p:txBody>
      </p:sp>
      <p:pic>
        <p:nvPicPr>
          <p:cNvPr id="169" name="Google Shape;169;p28"/>
          <p:cNvPicPr preferRelativeResize="0"/>
          <p:nvPr/>
        </p:nvPicPr>
        <p:blipFill>
          <a:blip r:embed="rId3">
            <a:alphaModFix/>
          </a:blip>
          <a:stretch>
            <a:fillRect/>
          </a:stretch>
        </p:blipFill>
        <p:spPr>
          <a:xfrm>
            <a:off x="1500288" y="1589600"/>
            <a:ext cx="818624" cy="832275"/>
          </a:xfrm>
          <a:prstGeom prst="rect">
            <a:avLst/>
          </a:prstGeom>
          <a:noFill/>
          <a:ln w="9525" cap="flat" cmpd="sng">
            <a:solidFill>
              <a:schemeClr val="dk2"/>
            </a:solidFill>
            <a:prstDash val="solid"/>
            <a:round/>
            <a:headEnd type="none" w="sm" len="sm"/>
            <a:tailEnd type="none" w="sm" len="sm"/>
          </a:ln>
        </p:spPr>
      </p:pic>
      <p:sp>
        <p:nvSpPr>
          <p:cNvPr id="170" name="Google Shape;170;p28"/>
          <p:cNvSpPr txBox="1"/>
          <p:nvPr/>
        </p:nvSpPr>
        <p:spPr>
          <a:xfrm>
            <a:off x="1543750" y="1189450"/>
            <a:ext cx="731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Alice</a:t>
            </a:r>
            <a:endParaRPr/>
          </a:p>
        </p:txBody>
      </p:sp>
      <p:pic>
        <p:nvPicPr>
          <p:cNvPr id="171" name="Google Shape;171;p28"/>
          <p:cNvPicPr preferRelativeResize="0"/>
          <p:nvPr/>
        </p:nvPicPr>
        <p:blipFill>
          <a:blip r:embed="rId4">
            <a:alphaModFix/>
          </a:blip>
          <a:stretch>
            <a:fillRect/>
          </a:stretch>
        </p:blipFill>
        <p:spPr>
          <a:xfrm>
            <a:off x="1323399" y="2794738"/>
            <a:ext cx="1172401" cy="832272"/>
          </a:xfrm>
          <a:prstGeom prst="rect">
            <a:avLst/>
          </a:prstGeom>
          <a:noFill/>
          <a:ln w="9525" cap="flat" cmpd="sng">
            <a:solidFill>
              <a:schemeClr val="dk2"/>
            </a:solidFill>
            <a:prstDash val="solid"/>
            <a:round/>
            <a:headEnd type="none" w="sm" len="sm"/>
            <a:tailEnd type="none" w="sm" len="sm"/>
          </a:ln>
        </p:spPr>
      </p:pic>
      <p:pic>
        <p:nvPicPr>
          <p:cNvPr id="172" name="Google Shape;172;p28"/>
          <p:cNvPicPr preferRelativeResize="0"/>
          <p:nvPr/>
        </p:nvPicPr>
        <p:blipFill>
          <a:blip r:embed="rId5">
            <a:alphaModFix/>
          </a:blip>
          <a:stretch>
            <a:fillRect/>
          </a:stretch>
        </p:blipFill>
        <p:spPr>
          <a:xfrm>
            <a:off x="1296050" y="3999876"/>
            <a:ext cx="1227096" cy="832275"/>
          </a:xfrm>
          <a:prstGeom prst="rect">
            <a:avLst/>
          </a:prstGeom>
          <a:noFill/>
          <a:ln w="9525" cap="flat" cmpd="sng">
            <a:solidFill>
              <a:schemeClr val="dk2"/>
            </a:solidFill>
            <a:prstDash val="solid"/>
            <a:round/>
            <a:headEnd type="none" w="sm" len="sm"/>
            <a:tailEnd type="none" w="sm" len="sm"/>
          </a:ln>
        </p:spPr>
      </p:pic>
      <p:pic>
        <p:nvPicPr>
          <p:cNvPr id="173" name="Google Shape;173;p28"/>
          <p:cNvPicPr preferRelativeResize="0"/>
          <p:nvPr/>
        </p:nvPicPr>
        <p:blipFill>
          <a:blip r:embed="rId3">
            <a:alphaModFix/>
          </a:blip>
          <a:stretch>
            <a:fillRect/>
          </a:stretch>
        </p:blipFill>
        <p:spPr>
          <a:xfrm>
            <a:off x="6852438" y="1589600"/>
            <a:ext cx="818624" cy="832275"/>
          </a:xfrm>
          <a:prstGeom prst="rect">
            <a:avLst/>
          </a:prstGeom>
          <a:noFill/>
          <a:ln w="9525" cap="flat" cmpd="sng">
            <a:solidFill>
              <a:schemeClr val="dk2"/>
            </a:solidFill>
            <a:prstDash val="solid"/>
            <a:round/>
            <a:headEnd type="none" w="sm" len="sm"/>
            <a:tailEnd type="none" w="sm" len="sm"/>
          </a:ln>
        </p:spPr>
      </p:pic>
      <p:sp>
        <p:nvSpPr>
          <p:cNvPr id="174" name="Google Shape;174;p28"/>
          <p:cNvSpPr txBox="1"/>
          <p:nvPr/>
        </p:nvSpPr>
        <p:spPr>
          <a:xfrm>
            <a:off x="6895900" y="1189450"/>
            <a:ext cx="731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Bob</a:t>
            </a:r>
            <a:endParaRPr/>
          </a:p>
        </p:txBody>
      </p:sp>
      <p:pic>
        <p:nvPicPr>
          <p:cNvPr id="175" name="Google Shape;175;p28"/>
          <p:cNvPicPr preferRelativeResize="0"/>
          <p:nvPr/>
        </p:nvPicPr>
        <p:blipFill>
          <a:blip r:embed="rId4">
            <a:alphaModFix/>
          </a:blip>
          <a:stretch>
            <a:fillRect/>
          </a:stretch>
        </p:blipFill>
        <p:spPr>
          <a:xfrm>
            <a:off x="6675549" y="2794738"/>
            <a:ext cx="1172401" cy="832272"/>
          </a:xfrm>
          <a:prstGeom prst="rect">
            <a:avLst/>
          </a:prstGeom>
          <a:noFill/>
          <a:ln w="9525" cap="flat" cmpd="sng">
            <a:solidFill>
              <a:schemeClr val="dk2"/>
            </a:solidFill>
            <a:prstDash val="solid"/>
            <a:round/>
            <a:headEnd type="none" w="sm" len="sm"/>
            <a:tailEnd type="none" w="sm" len="sm"/>
          </a:ln>
        </p:spPr>
      </p:pic>
      <p:pic>
        <p:nvPicPr>
          <p:cNvPr id="176" name="Google Shape;176;p28"/>
          <p:cNvPicPr preferRelativeResize="0"/>
          <p:nvPr/>
        </p:nvPicPr>
        <p:blipFill>
          <a:blip r:embed="rId5">
            <a:alphaModFix/>
          </a:blip>
          <a:stretch>
            <a:fillRect/>
          </a:stretch>
        </p:blipFill>
        <p:spPr>
          <a:xfrm>
            <a:off x="6648200" y="3999876"/>
            <a:ext cx="1227096" cy="832275"/>
          </a:xfrm>
          <a:prstGeom prst="rect">
            <a:avLst/>
          </a:prstGeom>
          <a:noFill/>
          <a:ln w="9525" cap="flat" cmpd="sng">
            <a:solidFill>
              <a:schemeClr val="dk2"/>
            </a:solidFill>
            <a:prstDash val="solid"/>
            <a:round/>
            <a:headEnd type="none" w="sm" len="sm"/>
            <a:tailEnd type="none" w="sm" len="sm"/>
          </a:ln>
        </p:spPr>
      </p:pic>
      <p:sp>
        <p:nvSpPr>
          <p:cNvPr id="177" name="Google Shape;177;p28"/>
          <p:cNvSpPr/>
          <p:nvPr/>
        </p:nvSpPr>
        <p:spPr>
          <a:xfrm>
            <a:off x="2741225" y="3619225"/>
            <a:ext cx="1689300" cy="12987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a:t>Mail to: 123 Bob St</a:t>
            </a:r>
            <a:endParaRPr/>
          </a:p>
        </p:txBody>
      </p:sp>
      <p:sp>
        <p:nvSpPr>
          <p:cNvPr id="178" name="Google Shape;178;p28"/>
          <p:cNvSpPr/>
          <p:nvPr/>
        </p:nvSpPr>
        <p:spPr>
          <a:xfrm>
            <a:off x="2832650" y="4012500"/>
            <a:ext cx="1487700" cy="83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Send to: Bob</a:t>
            </a:r>
            <a:endParaRPr>
              <a:solidFill>
                <a:schemeClr val="dk1"/>
              </a:solidFill>
            </a:endParaRPr>
          </a:p>
          <a:p>
            <a:pPr marL="0" lvl="0" indent="0" algn="l" rtl="0">
              <a:spcBef>
                <a:spcPts val="0"/>
              </a:spcBef>
              <a:spcAft>
                <a:spcPts val="0"/>
              </a:spcAft>
              <a:buNone/>
            </a:pPr>
            <a:endParaRPr/>
          </a:p>
        </p:txBody>
      </p:sp>
      <p:sp>
        <p:nvSpPr>
          <p:cNvPr id="179" name="Google Shape;179;p28"/>
          <p:cNvSpPr txBox="1"/>
          <p:nvPr/>
        </p:nvSpPr>
        <p:spPr>
          <a:xfrm>
            <a:off x="2970200" y="4377100"/>
            <a:ext cx="1172400" cy="400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a:t>I am hungry.</a:t>
            </a:r>
            <a:endParaRPr/>
          </a:p>
        </p:txBody>
      </p:sp>
      <p:sp>
        <p:nvSpPr>
          <p:cNvPr id="180" name="Google Shape;180;p2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12</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29"/>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Example: Sending Mail</a:t>
            </a:r>
            <a:endParaRPr/>
          </a:p>
        </p:txBody>
      </p:sp>
      <p:pic>
        <p:nvPicPr>
          <p:cNvPr id="186" name="Google Shape;186;p29"/>
          <p:cNvPicPr preferRelativeResize="0"/>
          <p:nvPr/>
        </p:nvPicPr>
        <p:blipFill>
          <a:blip r:embed="rId3">
            <a:alphaModFix/>
          </a:blip>
          <a:stretch>
            <a:fillRect/>
          </a:stretch>
        </p:blipFill>
        <p:spPr>
          <a:xfrm>
            <a:off x="1500288" y="1589600"/>
            <a:ext cx="818624" cy="832275"/>
          </a:xfrm>
          <a:prstGeom prst="rect">
            <a:avLst/>
          </a:prstGeom>
          <a:noFill/>
          <a:ln w="9525" cap="flat" cmpd="sng">
            <a:solidFill>
              <a:schemeClr val="dk2"/>
            </a:solidFill>
            <a:prstDash val="solid"/>
            <a:round/>
            <a:headEnd type="none" w="sm" len="sm"/>
            <a:tailEnd type="none" w="sm" len="sm"/>
          </a:ln>
        </p:spPr>
      </p:pic>
      <p:sp>
        <p:nvSpPr>
          <p:cNvPr id="187" name="Google Shape;187;p29"/>
          <p:cNvSpPr txBox="1"/>
          <p:nvPr/>
        </p:nvSpPr>
        <p:spPr>
          <a:xfrm>
            <a:off x="1543750" y="1189450"/>
            <a:ext cx="731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Alice</a:t>
            </a:r>
            <a:endParaRPr/>
          </a:p>
        </p:txBody>
      </p:sp>
      <p:pic>
        <p:nvPicPr>
          <p:cNvPr id="188" name="Google Shape;188;p29"/>
          <p:cNvPicPr preferRelativeResize="0"/>
          <p:nvPr/>
        </p:nvPicPr>
        <p:blipFill>
          <a:blip r:embed="rId4">
            <a:alphaModFix/>
          </a:blip>
          <a:stretch>
            <a:fillRect/>
          </a:stretch>
        </p:blipFill>
        <p:spPr>
          <a:xfrm>
            <a:off x="1323399" y="2794738"/>
            <a:ext cx="1172401" cy="832272"/>
          </a:xfrm>
          <a:prstGeom prst="rect">
            <a:avLst/>
          </a:prstGeom>
          <a:noFill/>
          <a:ln w="9525" cap="flat" cmpd="sng">
            <a:solidFill>
              <a:schemeClr val="dk2"/>
            </a:solidFill>
            <a:prstDash val="solid"/>
            <a:round/>
            <a:headEnd type="none" w="sm" len="sm"/>
            <a:tailEnd type="none" w="sm" len="sm"/>
          </a:ln>
        </p:spPr>
      </p:pic>
      <p:pic>
        <p:nvPicPr>
          <p:cNvPr id="189" name="Google Shape;189;p29"/>
          <p:cNvPicPr preferRelativeResize="0"/>
          <p:nvPr/>
        </p:nvPicPr>
        <p:blipFill>
          <a:blip r:embed="rId5">
            <a:alphaModFix/>
          </a:blip>
          <a:stretch>
            <a:fillRect/>
          </a:stretch>
        </p:blipFill>
        <p:spPr>
          <a:xfrm>
            <a:off x="1296050" y="3999876"/>
            <a:ext cx="1227096" cy="832275"/>
          </a:xfrm>
          <a:prstGeom prst="rect">
            <a:avLst/>
          </a:prstGeom>
          <a:noFill/>
          <a:ln w="9525" cap="flat" cmpd="sng">
            <a:solidFill>
              <a:schemeClr val="dk2"/>
            </a:solidFill>
            <a:prstDash val="solid"/>
            <a:round/>
            <a:headEnd type="none" w="sm" len="sm"/>
            <a:tailEnd type="none" w="sm" len="sm"/>
          </a:ln>
        </p:spPr>
      </p:pic>
      <p:pic>
        <p:nvPicPr>
          <p:cNvPr id="190" name="Google Shape;190;p29"/>
          <p:cNvPicPr preferRelativeResize="0"/>
          <p:nvPr/>
        </p:nvPicPr>
        <p:blipFill>
          <a:blip r:embed="rId3">
            <a:alphaModFix/>
          </a:blip>
          <a:stretch>
            <a:fillRect/>
          </a:stretch>
        </p:blipFill>
        <p:spPr>
          <a:xfrm>
            <a:off x="6852438" y="1589600"/>
            <a:ext cx="818624" cy="832275"/>
          </a:xfrm>
          <a:prstGeom prst="rect">
            <a:avLst/>
          </a:prstGeom>
          <a:noFill/>
          <a:ln w="9525" cap="flat" cmpd="sng">
            <a:solidFill>
              <a:schemeClr val="dk2"/>
            </a:solidFill>
            <a:prstDash val="solid"/>
            <a:round/>
            <a:headEnd type="none" w="sm" len="sm"/>
            <a:tailEnd type="none" w="sm" len="sm"/>
          </a:ln>
        </p:spPr>
      </p:pic>
      <p:sp>
        <p:nvSpPr>
          <p:cNvPr id="191" name="Google Shape;191;p29"/>
          <p:cNvSpPr txBox="1"/>
          <p:nvPr/>
        </p:nvSpPr>
        <p:spPr>
          <a:xfrm>
            <a:off x="6895900" y="1189450"/>
            <a:ext cx="731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Bob</a:t>
            </a:r>
            <a:endParaRPr/>
          </a:p>
        </p:txBody>
      </p:sp>
      <p:pic>
        <p:nvPicPr>
          <p:cNvPr id="192" name="Google Shape;192;p29"/>
          <p:cNvPicPr preferRelativeResize="0"/>
          <p:nvPr/>
        </p:nvPicPr>
        <p:blipFill>
          <a:blip r:embed="rId4">
            <a:alphaModFix/>
          </a:blip>
          <a:stretch>
            <a:fillRect/>
          </a:stretch>
        </p:blipFill>
        <p:spPr>
          <a:xfrm>
            <a:off x="6675549" y="2794738"/>
            <a:ext cx="1172401" cy="832272"/>
          </a:xfrm>
          <a:prstGeom prst="rect">
            <a:avLst/>
          </a:prstGeom>
          <a:noFill/>
          <a:ln w="9525" cap="flat" cmpd="sng">
            <a:solidFill>
              <a:schemeClr val="dk2"/>
            </a:solidFill>
            <a:prstDash val="solid"/>
            <a:round/>
            <a:headEnd type="none" w="sm" len="sm"/>
            <a:tailEnd type="none" w="sm" len="sm"/>
          </a:ln>
        </p:spPr>
      </p:pic>
      <p:pic>
        <p:nvPicPr>
          <p:cNvPr id="193" name="Google Shape;193;p29"/>
          <p:cNvPicPr preferRelativeResize="0"/>
          <p:nvPr/>
        </p:nvPicPr>
        <p:blipFill>
          <a:blip r:embed="rId5">
            <a:alphaModFix/>
          </a:blip>
          <a:stretch>
            <a:fillRect/>
          </a:stretch>
        </p:blipFill>
        <p:spPr>
          <a:xfrm>
            <a:off x="6648200" y="3999876"/>
            <a:ext cx="1227096" cy="832275"/>
          </a:xfrm>
          <a:prstGeom prst="rect">
            <a:avLst/>
          </a:prstGeom>
          <a:noFill/>
          <a:ln w="9525" cap="flat" cmpd="sng">
            <a:solidFill>
              <a:schemeClr val="dk2"/>
            </a:solidFill>
            <a:prstDash val="solid"/>
            <a:round/>
            <a:headEnd type="none" w="sm" len="sm"/>
            <a:tailEnd type="none" w="sm" len="sm"/>
          </a:ln>
        </p:spPr>
      </p:pic>
      <p:sp>
        <p:nvSpPr>
          <p:cNvPr id="194" name="Google Shape;194;p29"/>
          <p:cNvSpPr/>
          <p:nvPr/>
        </p:nvSpPr>
        <p:spPr>
          <a:xfrm>
            <a:off x="4834800" y="3707475"/>
            <a:ext cx="1689300" cy="12987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a:t>Mail to: 123 Bob St</a:t>
            </a:r>
            <a:endParaRPr/>
          </a:p>
        </p:txBody>
      </p:sp>
      <p:sp>
        <p:nvSpPr>
          <p:cNvPr id="195" name="Google Shape;195;p29"/>
          <p:cNvSpPr/>
          <p:nvPr/>
        </p:nvSpPr>
        <p:spPr>
          <a:xfrm>
            <a:off x="4926225" y="4100750"/>
            <a:ext cx="1487700" cy="83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Send to: Bob</a:t>
            </a:r>
            <a:endParaRPr>
              <a:solidFill>
                <a:schemeClr val="dk1"/>
              </a:solidFill>
            </a:endParaRPr>
          </a:p>
          <a:p>
            <a:pPr marL="0" lvl="0" indent="0" algn="l" rtl="0">
              <a:spcBef>
                <a:spcPts val="0"/>
              </a:spcBef>
              <a:spcAft>
                <a:spcPts val="0"/>
              </a:spcAft>
              <a:buNone/>
            </a:pPr>
            <a:endParaRPr/>
          </a:p>
        </p:txBody>
      </p:sp>
      <p:sp>
        <p:nvSpPr>
          <p:cNvPr id="196" name="Google Shape;196;p29"/>
          <p:cNvSpPr txBox="1"/>
          <p:nvPr/>
        </p:nvSpPr>
        <p:spPr>
          <a:xfrm>
            <a:off x="5063775" y="4465350"/>
            <a:ext cx="1172400" cy="400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a:t>I am hungry.</a:t>
            </a:r>
            <a:endParaRPr/>
          </a:p>
        </p:txBody>
      </p:sp>
      <p:sp>
        <p:nvSpPr>
          <p:cNvPr id="197" name="Google Shape;197;p2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13</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30"/>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Example: Sending Mail</a:t>
            </a:r>
            <a:endParaRPr/>
          </a:p>
        </p:txBody>
      </p:sp>
      <p:pic>
        <p:nvPicPr>
          <p:cNvPr id="203" name="Google Shape;203;p30"/>
          <p:cNvPicPr preferRelativeResize="0"/>
          <p:nvPr/>
        </p:nvPicPr>
        <p:blipFill>
          <a:blip r:embed="rId3">
            <a:alphaModFix/>
          </a:blip>
          <a:stretch>
            <a:fillRect/>
          </a:stretch>
        </p:blipFill>
        <p:spPr>
          <a:xfrm>
            <a:off x="1500288" y="1589600"/>
            <a:ext cx="818624" cy="832275"/>
          </a:xfrm>
          <a:prstGeom prst="rect">
            <a:avLst/>
          </a:prstGeom>
          <a:noFill/>
          <a:ln w="9525" cap="flat" cmpd="sng">
            <a:solidFill>
              <a:schemeClr val="dk2"/>
            </a:solidFill>
            <a:prstDash val="solid"/>
            <a:round/>
            <a:headEnd type="none" w="sm" len="sm"/>
            <a:tailEnd type="none" w="sm" len="sm"/>
          </a:ln>
        </p:spPr>
      </p:pic>
      <p:sp>
        <p:nvSpPr>
          <p:cNvPr id="204" name="Google Shape;204;p30"/>
          <p:cNvSpPr txBox="1"/>
          <p:nvPr/>
        </p:nvSpPr>
        <p:spPr>
          <a:xfrm>
            <a:off x="1543750" y="1189450"/>
            <a:ext cx="731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Alice</a:t>
            </a:r>
            <a:endParaRPr/>
          </a:p>
        </p:txBody>
      </p:sp>
      <p:pic>
        <p:nvPicPr>
          <p:cNvPr id="205" name="Google Shape;205;p30"/>
          <p:cNvPicPr preferRelativeResize="0"/>
          <p:nvPr/>
        </p:nvPicPr>
        <p:blipFill>
          <a:blip r:embed="rId4">
            <a:alphaModFix/>
          </a:blip>
          <a:stretch>
            <a:fillRect/>
          </a:stretch>
        </p:blipFill>
        <p:spPr>
          <a:xfrm>
            <a:off x="1323399" y="2794738"/>
            <a:ext cx="1172401" cy="832272"/>
          </a:xfrm>
          <a:prstGeom prst="rect">
            <a:avLst/>
          </a:prstGeom>
          <a:noFill/>
          <a:ln w="9525" cap="flat" cmpd="sng">
            <a:solidFill>
              <a:schemeClr val="dk2"/>
            </a:solidFill>
            <a:prstDash val="solid"/>
            <a:round/>
            <a:headEnd type="none" w="sm" len="sm"/>
            <a:tailEnd type="none" w="sm" len="sm"/>
          </a:ln>
        </p:spPr>
      </p:pic>
      <p:pic>
        <p:nvPicPr>
          <p:cNvPr id="206" name="Google Shape;206;p30"/>
          <p:cNvPicPr preferRelativeResize="0"/>
          <p:nvPr/>
        </p:nvPicPr>
        <p:blipFill>
          <a:blip r:embed="rId5">
            <a:alphaModFix/>
          </a:blip>
          <a:stretch>
            <a:fillRect/>
          </a:stretch>
        </p:blipFill>
        <p:spPr>
          <a:xfrm>
            <a:off x="1296050" y="3999876"/>
            <a:ext cx="1227096" cy="832275"/>
          </a:xfrm>
          <a:prstGeom prst="rect">
            <a:avLst/>
          </a:prstGeom>
          <a:noFill/>
          <a:ln w="9525" cap="flat" cmpd="sng">
            <a:solidFill>
              <a:schemeClr val="dk2"/>
            </a:solidFill>
            <a:prstDash val="solid"/>
            <a:round/>
            <a:headEnd type="none" w="sm" len="sm"/>
            <a:tailEnd type="none" w="sm" len="sm"/>
          </a:ln>
        </p:spPr>
      </p:pic>
      <p:pic>
        <p:nvPicPr>
          <p:cNvPr id="207" name="Google Shape;207;p30"/>
          <p:cNvPicPr preferRelativeResize="0"/>
          <p:nvPr/>
        </p:nvPicPr>
        <p:blipFill>
          <a:blip r:embed="rId3">
            <a:alphaModFix/>
          </a:blip>
          <a:stretch>
            <a:fillRect/>
          </a:stretch>
        </p:blipFill>
        <p:spPr>
          <a:xfrm>
            <a:off x="6852438" y="1589600"/>
            <a:ext cx="818624" cy="832275"/>
          </a:xfrm>
          <a:prstGeom prst="rect">
            <a:avLst/>
          </a:prstGeom>
          <a:noFill/>
          <a:ln w="9525" cap="flat" cmpd="sng">
            <a:solidFill>
              <a:schemeClr val="dk2"/>
            </a:solidFill>
            <a:prstDash val="solid"/>
            <a:round/>
            <a:headEnd type="none" w="sm" len="sm"/>
            <a:tailEnd type="none" w="sm" len="sm"/>
          </a:ln>
        </p:spPr>
      </p:pic>
      <p:sp>
        <p:nvSpPr>
          <p:cNvPr id="208" name="Google Shape;208;p30"/>
          <p:cNvSpPr txBox="1"/>
          <p:nvPr/>
        </p:nvSpPr>
        <p:spPr>
          <a:xfrm>
            <a:off x="6895900" y="1189450"/>
            <a:ext cx="731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Bob</a:t>
            </a:r>
            <a:endParaRPr/>
          </a:p>
        </p:txBody>
      </p:sp>
      <p:pic>
        <p:nvPicPr>
          <p:cNvPr id="209" name="Google Shape;209;p30"/>
          <p:cNvPicPr preferRelativeResize="0"/>
          <p:nvPr/>
        </p:nvPicPr>
        <p:blipFill>
          <a:blip r:embed="rId4">
            <a:alphaModFix/>
          </a:blip>
          <a:stretch>
            <a:fillRect/>
          </a:stretch>
        </p:blipFill>
        <p:spPr>
          <a:xfrm>
            <a:off x="6675549" y="2794738"/>
            <a:ext cx="1172401" cy="832272"/>
          </a:xfrm>
          <a:prstGeom prst="rect">
            <a:avLst/>
          </a:prstGeom>
          <a:noFill/>
          <a:ln w="9525" cap="flat" cmpd="sng">
            <a:solidFill>
              <a:schemeClr val="dk2"/>
            </a:solidFill>
            <a:prstDash val="solid"/>
            <a:round/>
            <a:headEnd type="none" w="sm" len="sm"/>
            <a:tailEnd type="none" w="sm" len="sm"/>
          </a:ln>
        </p:spPr>
      </p:pic>
      <p:pic>
        <p:nvPicPr>
          <p:cNvPr id="210" name="Google Shape;210;p30"/>
          <p:cNvPicPr preferRelativeResize="0"/>
          <p:nvPr/>
        </p:nvPicPr>
        <p:blipFill>
          <a:blip r:embed="rId5">
            <a:alphaModFix/>
          </a:blip>
          <a:stretch>
            <a:fillRect/>
          </a:stretch>
        </p:blipFill>
        <p:spPr>
          <a:xfrm>
            <a:off x="6648200" y="3999876"/>
            <a:ext cx="1227096" cy="832275"/>
          </a:xfrm>
          <a:prstGeom prst="rect">
            <a:avLst/>
          </a:prstGeom>
          <a:noFill/>
          <a:ln w="9525" cap="flat" cmpd="sng">
            <a:solidFill>
              <a:schemeClr val="dk2"/>
            </a:solidFill>
            <a:prstDash val="solid"/>
            <a:round/>
            <a:headEnd type="none" w="sm" len="sm"/>
            <a:tailEnd type="none" w="sm" len="sm"/>
          </a:ln>
        </p:spPr>
      </p:pic>
      <p:sp>
        <p:nvSpPr>
          <p:cNvPr id="211" name="Google Shape;211;p30"/>
          <p:cNvSpPr/>
          <p:nvPr/>
        </p:nvSpPr>
        <p:spPr>
          <a:xfrm>
            <a:off x="5078625" y="2805350"/>
            <a:ext cx="1487700" cy="83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Send to: Bob</a:t>
            </a:r>
            <a:endParaRPr>
              <a:solidFill>
                <a:schemeClr val="dk1"/>
              </a:solidFill>
            </a:endParaRPr>
          </a:p>
          <a:p>
            <a:pPr marL="0" lvl="0" indent="0" algn="l" rtl="0">
              <a:spcBef>
                <a:spcPts val="0"/>
              </a:spcBef>
              <a:spcAft>
                <a:spcPts val="0"/>
              </a:spcAft>
              <a:buNone/>
            </a:pPr>
            <a:endParaRPr/>
          </a:p>
        </p:txBody>
      </p:sp>
      <p:sp>
        <p:nvSpPr>
          <p:cNvPr id="212" name="Google Shape;212;p30"/>
          <p:cNvSpPr txBox="1"/>
          <p:nvPr/>
        </p:nvSpPr>
        <p:spPr>
          <a:xfrm>
            <a:off x="5216175" y="3169950"/>
            <a:ext cx="1172400" cy="400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a:t>I am hungry.</a:t>
            </a:r>
            <a:endParaRPr/>
          </a:p>
        </p:txBody>
      </p:sp>
      <p:sp>
        <p:nvSpPr>
          <p:cNvPr id="213" name="Google Shape;213;p3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14</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31"/>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Example: Sending Mail</a:t>
            </a:r>
            <a:endParaRPr/>
          </a:p>
        </p:txBody>
      </p:sp>
      <p:pic>
        <p:nvPicPr>
          <p:cNvPr id="219" name="Google Shape;219;p31"/>
          <p:cNvPicPr preferRelativeResize="0"/>
          <p:nvPr/>
        </p:nvPicPr>
        <p:blipFill>
          <a:blip r:embed="rId3">
            <a:alphaModFix/>
          </a:blip>
          <a:stretch>
            <a:fillRect/>
          </a:stretch>
        </p:blipFill>
        <p:spPr>
          <a:xfrm>
            <a:off x="1500288" y="1589600"/>
            <a:ext cx="818624" cy="832275"/>
          </a:xfrm>
          <a:prstGeom prst="rect">
            <a:avLst/>
          </a:prstGeom>
          <a:noFill/>
          <a:ln w="9525" cap="flat" cmpd="sng">
            <a:solidFill>
              <a:schemeClr val="dk2"/>
            </a:solidFill>
            <a:prstDash val="solid"/>
            <a:round/>
            <a:headEnd type="none" w="sm" len="sm"/>
            <a:tailEnd type="none" w="sm" len="sm"/>
          </a:ln>
        </p:spPr>
      </p:pic>
      <p:sp>
        <p:nvSpPr>
          <p:cNvPr id="220" name="Google Shape;220;p31"/>
          <p:cNvSpPr txBox="1"/>
          <p:nvPr/>
        </p:nvSpPr>
        <p:spPr>
          <a:xfrm>
            <a:off x="1543750" y="1189450"/>
            <a:ext cx="731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Alice</a:t>
            </a:r>
            <a:endParaRPr/>
          </a:p>
        </p:txBody>
      </p:sp>
      <p:pic>
        <p:nvPicPr>
          <p:cNvPr id="221" name="Google Shape;221;p31"/>
          <p:cNvPicPr preferRelativeResize="0"/>
          <p:nvPr/>
        </p:nvPicPr>
        <p:blipFill>
          <a:blip r:embed="rId4">
            <a:alphaModFix/>
          </a:blip>
          <a:stretch>
            <a:fillRect/>
          </a:stretch>
        </p:blipFill>
        <p:spPr>
          <a:xfrm>
            <a:off x="1323399" y="2794738"/>
            <a:ext cx="1172401" cy="832272"/>
          </a:xfrm>
          <a:prstGeom prst="rect">
            <a:avLst/>
          </a:prstGeom>
          <a:noFill/>
          <a:ln w="9525" cap="flat" cmpd="sng">
            <a:solidFill>
              <a:schemeClr val="dk2"/>
            </a:solidFill>
            <a:prstDash val="solid"/>
            <a:round/>
            <a:headEnd type="none" w="sm" len="sm"/>
            <a:tailEnd type="none" w="sm" len="sm"/>
          </a:ln>
        </p:spPr>
      </p:pic>
      <p:pic>
        <p:nvPicPr>
          <p:cNvPr id="222" name="Google Shape;222;p31"/>
          <p:cNvPicPr preferRelativeResize="0"/>
          <p:nvPr/>
        </p:nvPicPr>
        <p:blipFill>
          <a:blip r:embed="rId5">
            <a:alphaModFix/>
          </a:blip>
          <a:stretch>
            <a:fillRect/>
          </a:stretch>
        </p:blipFill>
        <p:spPr>
          <a:xfrm>
            <a:off x="1296050" y="3999876"/>
            <a:ext cx="1227096" cy="832275"/>
          </a:xfrm>
          <a:prstGeom prst="rect">
            <a:avLst/>
          </a:prstGeom>
          <a:noFill/>
          <a:ln w="9525" cap="flat" cmpd="sng">
            <a:solidFill>
              <a:schemeClr val="dk2"/>
            </a:solidFill>
            <a:prstDash val="solid"/>
            <a:round/>
            <a:headEnd type="none" w="sm" len="sm"/>
            <a:tailEnd type="none" w="sm" len="sm"/>
          </a:ln>
        </p:spPr>
      </p:pic>
      <p:pic>
        <p:nvPicPr>
          <p:cNvPr id="223" name="Google Shape;223;p31"/>
          <p:cNvPicPr preferRelativeResize="0"/>
          <p:nvPr/>
        </p:nvPicPr>
        <p:blipFill>
          <a:blip r:embed="rId3">
            <a:alphaModFix/>
          </a:blip>
          <a:stretch>
            <a:fillRect/>
          </a:stretch>
        </p:blipFill>
        <p:spPr>
          <a:xfrm>
            <a:off x="6852438" y="1589600"/>
            <a:ext cx="818624" cy="832275"/>
          </a:xfrm>
          <a:prstGeom prst="rect">
            <a:avLst/>
          </a:prstGeom>
          <a:noFill/>
          <a:ln w="9525" cap="flat" cmpd="sng">
            <a:solidFill>
              <a:schemeClr val="dk2"/>
            </a:solidFill>
            <a:prstDash val="solid"/>
            <a:round/>
            <a:headEnd type="none" w="sm" len="sm"/>
            <a:tailEnd type="none" w="sm" len="sm"/>
          </a:ln>
        </p:spPr>
      </p:pic>
      <p:sp>
        <p:nvSpPr>
          <p:cNvPr id="224" name="Google Shape;224;p31"/>
          <p:cNvSpPr txBox="1"/>
          <p:nvPr/>
        </p:nvSpPr>
        <p:spPr>
          <a:xfrm>
            <a:off x="6895900" y="1189450"/>
            <a:ext cx="731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Bob</a:t>
            </a:r>
            <a:endParaRPr/>
          </a:p>
        </p:txBody>
      </p:sp>
      <p:pic>
        <p:nvPicPr>
          <p:cNvPr id="225" name="Google Shape;225;p31"/>
          <p:cNvPicPr preferRelativeResize="0"/>
          <p:nvPr/>
        </p:nvPicPr>
        <p:blipFill>
          <a:blip r:embed="rId4">
            <a:alphaModFix/>
          </a:blip>
          <a:stretch>
            <a:fillRect/>
          </a:stretch>
        </p:blipFill>
        <p:spPr>
          <a:xfrm>
            <a:off x="6675549" y="2794738"/>
            <a:ext cx="1172401" cy="832272"/>
          </a:xfrm>
          <a:prstGeom prst="rect">
            <a:avLst/>
          </a:prstGeom>
          <a:noFill/>
          <a:ln w="9525" cap="flat" cmpd="sng">
            <a:solidFill>
              <a:schemeClr val="dk2"/>
            </a:solidFill>
            <a:prstDash val="solid"/>
            <a:round/>
            <a:headEnd type="none" w="sm" len="sm"/>
            <a:tailEnd type="none" w="sm" len="sm"/>
          </a:ln>
        </p:spPr>
      </p:pic>
      <p:pic>
        <p:nvPicPr>
          <p:cNvPr id="226" name="Google Shape;226;p31"/>
          <p:cNvPicPr preferRelativeResize="0"/>
          <p:nvPr/>
        </p:nvPicPr>
        <p:blipFill>
          <a:blip r:embed="rId5">
            <a:alphaModFix/>
          </a:blip>
          <a:stretch>
            <a:fillRect/>
          </a:stretch>
        </p:blipFill>
        <p:spPr>
          <a:xfrm>
            <a:off x="6648200" y="3999876"/>
            <a:ext cx="1227096" cy="832275"/>
          </a:xfrm>
          <a:prstGeom prst="rect">
            <a:avLst/>
          </a:prstGeom>
          <a:noFill/>
          <a:ln w="9525" cap="flat" cmpd="sng">
            <a:solidFill>
              <a:schemeClr val="dk2"/>
            </a:solidFill>
            <a:prstDash val="solid"/>
            <a:round/>
            <a:headEnd type="none" w="sm" len="sm"/>
            <a:tailEnd type="none" w="sm" len="sm"/>
          </a:ln>
        </p:spPr>
      </p:pic>
      <p:sp>
        <p:nvSpPr>
          <p:cNvPr id="227" name="Google Shape;227;p31"/>
          <p:cNvSpPr txBox="1"/>
          <p:nvPr/>
        </p:nvSpPr>
        <p:spPr>
          <a:xfrm>
            <a:off x="5493100" y="1761375"/>
            <a:ext cx="1172400" cy="400200"/>
          </a:xfrm>
          <a:prstGeom prst="rect">
            <a:avLst/>
          </a:prstGeom>
          <a:noFill/>
          <a:ln w="19050"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a:t>I am hungry.</a:t>
            </a:r>
            <a:endParaRPr/>
          </a:p>
        </p:txBody>
      </p:sp>
      <p:sp>
        <p:nvSpPr>
          <p:cNvPr id="228" name="Google Shape;228;p3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15</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32"/>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Example: Sending Mail</a:t>
            </a:r>
            <a:endParaRPr/>
          </a:p>
        </p:txBody>
      </p:sp>
      <p:pic>
        <p:nvPicPr>
          <p:cNvPr id="234" name="Google Shape;234;p32"/>
          <p:cNvPicPr preferRelativeResize="0"/>
          <p:nvPr/>
        </p:nvPicPr>
        <p:blipFill>
          <a:blip r:embed="rId3">
            <a:alphaModFix/>
          </a:blip>
          <a:stretch>
            <a:fillRect/>
          </a:stretch>
        </p:blipFill>
        <p:spPr>
          <a:xfrm>
            <a:off x="1500288" y="1589600"/>
            <a:ext cx="818624" cy="832275"/>
          </a:xfrm>
          <a:prstGeom prst="rect">
            <a:avLst/>
          </a:prstGeom>
          <a:noFill/>
          <a:ln w="9525" cap="flat" cmpd="sng">
            <a:solidFill>
              <a:schemeClr val="dk2"/>
            </a:solidFill>
            <a:prstDash val="solid"/>
            <a:round/>
            <a:headEnd type="none" w="sm" len="sm"/>
            <a:tailEnd type="none" w="sm" len="sm"/>
          </a:ln>
        </p:spPr>
      </p:pic>
      <p:sp>
        <p:nvSpPr>
          <p:cNvPr id="235" name="Google Shape;235;p32"/>
          <p:cNvSpPr txBox="1"/>
          <p:nvPr/>
        </p:nvSpPr>
        <p:spPr>
          <a:xfrm>
            <a:off x="1543750" y="1189450"/>
            <a:ext cx="731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Alice</a:t>
            </a:r>
            <a:endParaRPr/>
          </a:p>
        </p:txBody>
      </p:sp>
      <p:pic>
        <p:nvPicPr>
          <p:cNvPr id="236" name="Google Shape;236;p32"/>
          <p:cNvPicPr preferRelativeResize="0"/>
          <p:nvPr/>
        </p:nvPicPr>
        <p:blipFill>
          <a:blip r:embed="rId4">
            <a:alphaModFix/>
          </a:blip>
          <a:stretch>
            <a:fillRect/>
          </a:stretch>
        </p:blipFill>
        <p:spPr>
          <a:xfrm>
            <a:off x="1323399" y="2794738"/>
            <a:ext cx="1172401" cy="832272"/>
          </a:xfrm>
          <a:prstGeom prst="rect">
            <a:avLst/>
          </a:prstGeom>
          <a:noFill/>
          <a:ln w="9525" cap="flat" cmpd="sng">
            <a:solidFill>
              <a:schemeClr val="dk2"/>
            </a:solidFill>
            <a:prstDash val="solid"/>
            <a:round/>
            <a:headEnd type="none" w="sm" len="sm"/>
            <a:tailEnd type="none" w="sm" len="sm"/>
          </a:ln>
        </p:spPr>
      </p:pic>
      <p:pic>
        <p:nvPicPr>
          <p:cNvPr id="237" name="Google Shape;237;p32"/>
          <p:cNvPicPr preferRelativeResize="0"/>
          <p:nvPr/>
        </p:nvPicPr>
        <p:blipFill>
          <a:blip r:embed="rId5">
            <a:alphaModFix/>
          </a:blip>
          <a:stretch>
            <a:fillRect/>
          </a:stretch>
        </p:blipFill>
        <p:spPr>
          <a:xfrm>
            <a:off x="1296050" y="3999876"/>
            <a:ext cx="1227096" cy="832275"/>
          </a:xfrm>
          <a:prstGeom prst="rect">
            <a:avLst/>
          </a:prstGeom>
          <a:noFill/>
          <a:ln w="9525" cap="flat" cmpd="sng">
            <a:solidFill>
              <a:schemeClr val="dk2"/>
            </a:solidFill>
            <a:prstDash val="solid"/>
            <a:round/>
            <a:headEnd type="none" w="sm" len="sm"/>
            <a:tailEnd type="none" w="sm" len="sm"/>
          </a:ln>
        </p:spPr>
      </p:pic>
      <p:cxnSp>
        <p:nvCxnSpPr>
          <p:cNvPr id="238" name="Google Shape;238;p32"/>
          <p:cNvCxnSpPr>
            <a:stCxn id="234" idx="2"/>
            <a:endCxn id="236" idx="0"/>
          </p:cNvCxnSpPr>
          <p:nvPr/>
        </p:nvCxnSpPr>
        <p:spPr>
          <a:xfrm>
            <a:off x="1909599" y="2421875"/>
            <a:ext cx="0" cy="372900"/>
          </a:xfrm>
          <a:prstGeom prst="straightConnector1">
            <a:avLst/>
          </a:prstGeom>
          <a:noFill/>
          <a:ln w="9525" cap="flat" cmpd="sng">
            <a:solidFill>
              <a:schemeClr val="dk2"/>
            </a:solidFill>
            <a:prstDash val="solid"/>
            <a:round/>
            <a:headEnd type="none" w="med" len="med"/>
            <a:tailEnd type="none" w="med" len="med"/>
          </a:ln>
        </p:spPr>
      </p:cxnSp>
      <p:cxnSp>
        <p:nvCxnSpPr>
          <p:cNvPr id="239" name="Google Shape;239;p32"/>
          <p:cNvCxnSpPr>
            <a:stCxn id="236" idx="2"/>
            <a:endCxn id="237" idx="0"/>
          </p:cNvCxnSpPr>
          <p:nvPr/>
        </p:nvCxnSpPr>
        <p:spPr>
          <a:xfrm>
            <a:off x="1909599" y="3627010"/>
            <a:ext cx="0" cy="372900"/>
          </a:xfrm>
          <a:prstGeom prst="straightConnector1">
            <a:avLst/>
          </a:prstGeom>
          <a:noFill/>
          <a:ln w="9525" cap="flat" cmpd="sng">
            <a:solidFill>
              <a:schemeClr val="dk2"/>
            </a:solidFill>
            <a:prstDash val="solid"/>
            <a:round/>
            <a:headEnd type="none" w="med" len="med"/>
            <a:tailEnd type="none" w="med" len="med"/>
          </a:ln>
        </p:spPr>
      </p:cxnSp>
      <p:cxnSp>
        <p:nvCxnSpPr>
          <p:cNvPr id="240" name="Google Shape;240;p32"/>
          <p:cNvCxnSpPr/>
          <p:nvPr/>
        </p:nvCxnSpPr>
        <p:spPr>
          <a:xfrm>
            <a:off x="2772763" y="1961475"/>
            <a:ext cx="3598500" cy="0"/>
          </a:xfrm>
          <a:prstGeom prst="straightConnector1">
            <a:avLst/>
          </a:prstGeom>
          <a:noFill/>
          <a:ln w="9525" cap="flat" cmpd="sng">
            <a:solidFill>
              <a:schemeClr val="dk2"/>
            </a:solidFill>
            <a:prstDash val="solid"/>
            <a:round/>
            <a:headEnd type="triangle" w="med" len="med"/>
            <a:tailEnd type="triangle" w="med" len="med"/>
          </a:ln>
        </p:spPr>
      </p:cxnSp>
      <p:cxnSp>
        <p:nvCxnSpPr>
          <p:cNvPr id="241" name="Google Shape;241;p32"/>
          <p:cNvCxnSpPr/>
          <p:nvPr/>
        </p:nvCxnSpPr>
        <p:spPr>
          <a:xfrm>
            <a:off x="2772750" y="3166613"/>
            <a:ext cx="3598500" cy="0"/>
          </a:xfrm>
          <a:prstGeom prst="straightConnector1">
            <a:avLst/>
          </a:prstGeom>
          <a:noFill/>
          <a:ln w="9525" cap="flat" cmpd="sng">
            <a:solidFill>
              <a:schemeClr val="dk2"/>
            </a:solidFill>
            <a:prstDash val="solid"/>
            <a:round/>
            <a:headEnd type="triangle" w="med" len="med"/>
            <a:tailEnd type="triangle" w="med" len="med"/>
          </a:ln>
        </p:spPr>
      </p:cxnSp>
      <p:cxnSp>
        <p:nvCxnSpPr>
          <p:cNvPr id="242" name="Google Shape;242;p32"/>
          <p:cNvCxnSpPr/>
          <p:nvPr/>
        </p:nvCxnSpPr>
        <p:spPr>
          <a:xfrm>
            <a:off x="2772738" y="4405650"/>
            <a:ext cx="3598500" cy="0"/>
          </a:xfrm>
          <a:prstGeom prst="straightConnector1">
            <a:avLst/>
          </a:prstGeom>
          <a:noFill/>
          <a:ln w="9525" cap="flat" cmpd="sng">
            <a:solidFill>
              <a:schemeClr val="dk2"/>
            </a:solidFill>
            <a:prstDash val="solid"/>
            <a:round/>
            <a:headEnd type="triangle" w="med" len="med"/>
            <a:tailEnd type="triangle" w="med" len="med"/>
          </a:ln>
        </p:spPr>
      </p:cxnSp>
      <p:pic>
        <p:nvPicPr>
          <p:cNvPr id="243" name="Google Shape;243;p32"/>
          <p:cNvPicPr preferRelativeResize="0"/>
          <p:nvPr/>
        </p:nvPicPr>
        <p:blipFill>
          <a:blip r:embed="rId3">
            <a:alphaModFix/>
          </a:blip>
          <a:stretch>
            <a:fillRect/>
          </a:stretch>
        </p:blipFill>
        <p:spPr>
          <a:xfrm>
            <a:off x="6852438" y="1589600"/>
            <a:ext cx="818624" cy="832275"/>
          </a:xfrm>
          <a:prstGeom prst="rect">
            <a:avLst/>
          </a:prstGeom>
          <a:noFill/>
          <a:ln w="9525" cap="flat" cmpd="sng">
            <a:solidFill>
              <a:schemeClr val="dk2"/>
            </a:solidFill>
            <a:prstDash val="solid"/>
            <a:round/>
            <a:headEnd type="none" w="sm" len="sm"/>
            <a:tailEnd type="none" w="sm" len="sm"/>
          </a:ln>
        </p:spPr>
      </p:pic>
      <p:sp>
        <p:nvSpPr>
          <p:cNvPr id="244" name="Google Shape;244;p32"/>
          <p:cNvSpPr txBox="1"/>
          <p:nvPr/>
        </p:nvSpPr>
        <p:spPr>
          <a:xfrm>
            <a:off x="6895900" y="1189450"/>
            <a:ext cx="731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Bob</a:t>
            </a:r>
            <a:endParaRPr/>
          </a:p>
        </p:txBody>
      </p:sp>
      <p:pic>
        <p:nvPicPr>
          <p:cNvPr id="245" name="Google Shape;245;p32"/>
          <p:cNvPicPr preferRelativeResize="0"/>
          <p:nvPr/>
        </p:nvPicPr>
        <p:blipFill>
          <a:blip r:embed="rId4">
            <a:alphaModFix/>
          </a:blip>
          <a:stretch>
            <a:fillRect/>
          </a:stretch>
        </p:blipFill>
        <p:spPr>
          <a:xfrm>
            <a:off x="6675549" y="2794738"/>
            <a:ext cx="1172401" cy="832272"/>
          </a:xfrm>
          <a:prstGeom prst="rect">
            <a:avLst/>
          </a:prstGeom>
          <a:noFill/>
          <a:ln w="9525" cap="flat" cmpd="sng">
            <a:solidFill>
              <a:schemeClr val="dk2"/>
            </a:solidFill>
            <a:prstDash val="solid"/>
            <a:round/>
            <a:headEnd type="none" w="sm" len="sm"/>
            <a:tailEnd type="none" w="sm" len="sm"/>
          </a:ln>
        </p:spPr>
      </p:pic>
      <p:pic>
        <p:nvPicPr>
          <p:cNvPr id="246" name="Google Shape;246;p32"/>
          <p:cNvPicPr preferRelativeResize="0"/>
          <p:nvPr/>
        </p:nvPicPr>
        <p:blipFill>
          <a:blip r:embed="rId5">
            <a:alphaModFix/>
          </a:blip>
          <a:stretch>
            <a:fillRect/>
          </a:stretch>
        </p:blipFill>
        <p:spPr>
          <a:xfrm>
            <a:off x="6648200" y="3999876"/>
            <a:ext cx="1227096" cy="832275"/>
          </a:xfrm>
          <a:prstGeom prst="rect">
            <a:avLst/>
          </a:prstGeom>
          <a:noFill/>
          <a:ln w="9525" cap="flat" cmpd="sng">
            <a:solidFill>
              <a:schemeClr val="dk2"/>
            </a:solidFill>
            <a:prstDash val="solid"/>
            <a:round/>
            <a:headEnd type="none" w="sm" len="sm"/>
            <a:tailEnd type="none" w="sm" len="sm"/>
          </a:ln>
        </p:spPr>
      </p:pic>
      <p:cxnSp>
        <p:nvCxnSpPr>
          <p:cNvPr id="247" name="Google Shape;247;p32"/>
          <p:cNvCxnSpPr>
            <a:stCxn id="243" idx="2"/>
            <a:endCxn id="245" idx="0"/>
          </p:cNvCxnSpPr>
          <p:nvPr/>
        </p:nvCxnSpPr>
        <p:spPr>
          <a:xfrm>
            <a:off x="7261749" y="2421875"/>
            <a:ext cx="0" cy="372900"/>
          </a:xfrm>
          <a:prstGeom prst="straightConnector1">
            <a:avLst/>
          </a:prstGeom>
          <a:noFill/>
          <a:ln w="9525" cap="flat" cmpd="sng">
            <a:solidFill>
              <a:schemeClr val="dk2"/>
            </a:solidFill>
            <a:prstDash val="solid"/>
            <a:round/>
            <a:headEnd type="none" w="med" len="med"/>
            <a:tailEnd type="none" w="med" len="med"/>
          </a:ln>
        </p:spPr>
      </p:cxnSp>
      <p:sp>
        <p:nvSpPr>
          <p:cNvPr id="248" name="Google Shape;248;p32"/>
          <p:cNvSpPr txBox="1"/>
          <p:nvPr/>
        </p:nvSpPr>
        <p:spPr>
          <a:xfrm>
            <a:off x="3469175" y="1018075"/>
            <a:ext cx="2986500" cy="831300"/>
          </a:xfrm>
          <a:prstGeom prst="rect">
            <a:avLst/>
          </a:prstGeom>
          <a:solidFill>
            <a:schemeClr val="accent4"/>
          </a:solidFill>
          <a:ln w="19050" cap="flat" cmpd="sng">
            <a:solidFill>
              <a:schemeClr val="dk1"/>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a:t>Each layer communicates with each other, relying on abstractions below them!</a:t>
            </a:r>
            <a:endParaRPr/>
          </a:p>
        </p:txBody>
      </p:sp>
      <p:cxnSp>
        <p:nvCxnSpPr>
          <p:cNvPr id="249" name="Google Shape;249;p32"/>
          <p:cNvCxnSpPr>
            <a:stCxn id="245" idx="2"/>
            <a:endCxn id="246" idx="0"/>
          </p:cNvCxnSpPr>
          <p:nvPr/>
        </p:nvCxnSpPr>
        <p:spPr>
          <a:xfrm>
            <a:off x="7261749" y="3627010"/>
            <a:ext cx="0" cy="372900"/>
          </a:xfrm>
          <a:prstGeom prst="straightConnector1">
            <a:avLst/>
          </a:prstGeom>
          <a:noFill/>
          <a:ln w="9525" cap="flat" cmpd="sng">
            <a:solidFill>
              <a:schemeClr val="dk2"/>
            </a:solidFill>
            <a:prstDash val="solid"/>
            <a:round/>
            <a:headEnd type="none" w="med" len="med"/>
            <a:tailEnd type="none" w="med" len="med"/>
          </a:ln>
        </p:spPr>
      </p:cxnSp>
      <p:sp>
        <p:nvSpPr>
          <p:cNvPr id="250" name="Google Shape;250;p32"/>
          <p:cNvSpPr txBox="1"/>
          <p:nvPr/>
        </p:nvSpPr>
        <p:spPr>
          <a:xfrm>
            <a:off x="35300" y="1684425"/>
            <a:ext cx="11370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b="1"/>
              <a:t>Relies upon</a:t>
            </a:r>
            <a:r>
              <a:rPr lang="en" sz="800"/>
              <a:t>: Sending messages to people</a:t>
            </a:r>
            <a:endParaRPr sz="800"/>
          </a:p>
        </p:txBody>
      </p:sp>
      <p:sp>
        <p:nvSpPr>
          <p:cNvPr id="251" name="Google Shape;251;p32"/>
          <p:cNvSpPr txBox="1"/>
          <p:nvPr/>
        </p:nvSpPr>
        <p:spPr>
          <a:xfrm>
            <a:off x="35300" y="2810675"/>
            <a:ext cx="11370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b="1"/>
              <a:t>Provides</a:t>
            </a:r>
            <a:r>
              <a:rPr lang="en" sz="800"/>
              <a:t>: Sending messages to people</a:t>
            </a:r>
            <a:endParaRPr sz="800"/>
          </a:p>
          <a:p>
            <a:pPr marL="0" lvl="0" indent="0" algn="l" rtl="0">
              <a:spcBef>
                <a:spcPts val="0"/>
              </a:spcBef>
              <a:spcAft>
                <a:spcPts val="0"/>
              </a:spcAft>
              <a:buNone/>
            </a:pPr>
            <a:r>
              <a:rPr lang="en" sz="800" b="1"/>
              <a:t>Relies upon</a:t>
            </a:r>
            <a:r>
              <a:rPr lang="en" sz="800"/>
              <a:t>: Sending messages to addresses</a:t>
            </a:r>
            <a:endParaRPr sz="800"/>
          </a:p>
        </p:txBody>
      </p:sp>
      <p:sp>
        <p:nvSpPr>
          <p:cNvPr id="252" name="Google Shape;252;p32"/>
          <p:cNvSpPr txBox="1"/>
          <p:nvPr/>
        </p:nvSpPr>
        <p:spPr>
          <a:xfrm>
            <a:off x="35300" y="4128588"/>
            <a:ext cx="11370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b="1"/>
              <a:t>Provides</a:t>
            </a:r>
            <a:r>
              <a:rPr lang="en" sz="800"/>
              <a:t>: Sending messages to addresses</a:t>
            </a:r>
            <a:endParaRPr sz="800"/>
          </a:p>
        </p:txBody>
      </p:sp>
      <p:sp>
        <p:nvSpPr>
          <p:cNvPr id="253" name="Google Shape;253;p3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16</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p33"/>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OSI Model</a:t>
            </a:r>
            <a:endParaRPr/>
          </a:p>
        </p:txBody>
      </p:sp>
      <p:sp>
        <p:nvSpPr>
          <p:cNvPr id="259" name="Google Shape;259;p33"/>
          <p:cNvSpPr/>
          <p:nvPr/>
        </p:nvSpPr>
        <p:spPr>
          <a:xfrm>
            <a:off x="6684025" y="1838663"/>
            <a:ext cx="1512900" cy="378300"/>
          </a:xfrm>
          <a:prstGeom prst="rect">
            <a:avLst/>
          </a:prstGeom>
          <a:solidFill>
            <a:srgbClr val="F1C23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t>Application</a:t>
            </a:r>
            <a:endParaRPr b="1"/>
          </a:p>
        </p:txBody>
      </p:sp>
      <p:sp>
        <p:nvSpPr>
          <p:cNvPr id="260" name="Google Shape;260;p33"/>
          <p:cNvSpPr/>
          <p:nvPr/>
        </p:nvSpPr>
        <p:spPr>
          <a:xfrm>
            <a:off x="6684025" y="2293163"/>
            <a:ext cx="1512900" cy="378300"/>
          </a:xfrm>
          <a:prstGeom prst="rect">
            <a:avLst/>
          </a:prstGeom>
          <a:solidFill>
            <a:srgbClr val="F1C23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t>Transport</a:t>
            </a:r>
            <a:endParaRPr b="1"/>
          </a:p>
        </p:txBody>
      </p:sp>
      <p:sp>
        <p:nvSpPr>
          <p:cNvPr id="261" name="Google Shape;261;p33"/>
          <p:cNvSpPr/>
          <p:nvPr/>
        </p:nvSpPr>
        <p:spPr>
          <a:xfrm>
            <a:off x="6684025" y="2747663"/>
            <a:ext cx="1512900" cy="378300"/>
          </a:xfrm>
          <a:prstGeom prst="rect">
            <a:avLst/>
          </a:prstGeom>
          <a:solidFill>
            <a:srgbClr val="F1C23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t>(Inter) Network</a:t>
            </a:r>
            <a:endParaRPr b="1"/>
          </a:p>
        </p:txBody>
      </p:sp>
      <p:sp>
        <p:nvSpPr>
          <p:cNvPr id="262" name="Google Shape;262;p33"/>
          <p:cNvSpPr/>
          <p:nvPr/>
        </p:nvSpPr>
        <p:spPr>
          <a:xfrm>
            <a:off x="6684025" y="3202163"/>
            <a:ext cx="1512900" cy="378300"/>
          </a:xfrm>
          <a:prstGeom prst="rect">
            <a:avLst/>
          </a:prstGeom>
          <a:solidFill>
            <a:srgbClr val="B4A7D6"/>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t>Link</a:t>
            </a:r>
            <a:endParaRPr b="1"/>
          </a:p>
        </p:txBody>
      </p:sp>
      <p:sp>
        <p:nvSpPr>
          <p:cNvPr id="263" name="Google Shape;263;p33"/>
          <p:cNvSpPr/>
          <p:nvPr/>
        </p:nvSpPr>
        <p:spPr>
          <a:xfrm>
            <a:off x="6684025" y="3656663"/>
            <a:ext cx="1512900" cy="378300"/>
          </a:xfrm>
          <a:prstGeom prst="rect">
            <a:avLst/>
          </a:prstGeom>
          <a:solidFill>
            <a:srgbClr val="B4A7D6"/>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t>Physical</a:t>
            </a:r>
            <a:endParaRPr b="1"/>
          </a:p>
        </p:txBody>
      </p:sp>
      <p:sp>
        <p:nvSpPr>
          <p:cNvPr id="264" name="Google Shape;264;p33"/>
          <p:cNvSpPr txBox="1"/>
          <p:nvPr/>
        </p:nvSpPr>
        <p:spPr>
          <a:xfrm>
            <a:off x="6345475" y="3677588"/>
            <a:ext cx="252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666666"/>
                </a:solidFill>
              </a:rPr>
              <a:t>1</a:t>
            </a:r>
            <a:endParaRPr>
              <a:solidFill>
                <a:srgbClr val="666666"/>
              </a:solidFill>
            </a:endParaRPr>
          </a:p>
        </p:txBody>
      </p:sp>
      <p:sp>
        <p:nvSpPr>
          <p:cNvPr id="265" name="Google Shape;265;p33"/>
          <p:cNvSpPr txBox="1"/>
          <p:nvPr/>
        </p:nvSpPr>
        <p:spPr>
          <a:xfrm>
            <a:off x="6345475" y="3215100"/>
            <a:ext cx="252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666666"/>
                </a:solidFill>
              </a:rPr>
              <a:t>2</a:t>
            </a:r>
            <a:endParaRPr>
              <a:solidFill>
                <a:srgbClr val="666666"/>
              </a:solidFill>
            </a:endParaRPr>
          </a:p>
        </p:txBody>
      </p:sp>
      <p:sp>
        <p:nvSpPr>
          <p:cNvPr id="266" name="Google Shape;266;p33"/>
          <p:cNvSpPr txBox="1"/>
          <p:nvPr/>
        </p:nvSpPr>
        <p:spPr>
          <a:xfrm>
            <a:off x="6345475" y="2752638"/>
            <a:ext cx="252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666666"/>
                </a:solidFill>
              </a:rPr>
              <a:t>3</a:t>
            </a:r>
            <a:endParaRPr>
              <a:solidFill>
                <a:srgbClr val="666666"/>
              </a:solidFill>
            </a:endParaRPr>
          </a:p>
        </p:txBody>
      </p:sp>
      <p:sp>
        <p:nvSpPr>
          <p:cNvPr id="267" name="Google Shape;267;p33"/>
          <p:cNvSpPr txBox="1"/>
          <p:nvPr/>
        </p:nvSpPr>
        <p:spPr>
          <a:xfrm>
            <a:off x="6345475" y="2280138"/>
            <a:ext cx="252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666666"/>
                </a:solidFill>
              </a:rPr>
              <a:t>4</a:t>
            </a:r>
            <a:endParaRPr>
              <a:solidFill>
                <a:srgbClr val="666666"/>
              </a:solidFill>
            </a:endParaRPr>
          </a:p>
        </p:txBody>
      </p:sp>
      <p:sp>
        <p:nvSpPr>
          <p:cNvPr id="268" name="Google Shape;268;p33"/>
          <p:cNvSpPr txBox="1"/>
          <p:nvPr/>
        </p:nvSpPr>
        <p:spPr>
          <a:xfrm>
            <a:off x="6345475" y="1827713"/>
            <a:ext cx="252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666666"/>
                </a:solidFill>
              </a:rPr>
              <a:t>7</a:t>
            </a:r>
            <a:endParaRPr>
              <a:solidFill>
                <a:srgbClr val="666666"/>
              </a:solidFill>
            </a:endParaRPr>
          </a:p>
        </p:txBody>
      </p:sp>
      <p:sp>
        <p:nvSpPr>
          <p:cNvPr id="269" name="Google Shape;269;p33"/>
          <p:cNvSpPr txBox="1">
            <a:spLocks noGrp="1"/>
          </p:cNvSpPr>
          <p:nvPr>
            <p:ph type="body" idx="1"/>
          </p:nvPr>
        </p:nvSpPr>
        <p:spPr>
          <a:xfrm>
            <a:off x="198500" y="1246825"/>
            <a:ext cx="5142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b="1"/>
              <a:t>OSI model: </a:t>
            </a:r>
            <a:r>
              <a:rPr lang="en"/>
              <a:t>Open Systems Interconnection model, a layered model of Internet communication</a:t>
            </a:r>
            <a:endParaRPr/>
          </a:p>
          <a:p>
            <a:pPr marL="914400" lvl="1" indent="-317500" algn="l" rtl="0">
              <a:spcBef>
                <a:spcPts val="0"/>
              </a:spcBef>
              <a:spcAft>
                <a:spcPts val="0"/>
              </a:spcAft>
              <a:buSzPts val="1400"/>
              <a:buChar char="○"/>
            </a:pPr>
            <a:r>
              <a:rPr lang="en"/>
              <a:t>Originally divided into 7 layers</a:t>
            </a:r>
            <a:endParaRPr/>
          </a:p>
          <a:p>
            <a:pPr marL="1371600" lvl="2" indent="-317500" algn="l" rtl="0">
              <a:spcBef>
                <a:spcPts val="0"/>
              </a:spcBef>
              <a:spcAft>
                <a:spcPts val="0"/>
              </a:spcAft>
              <a:buSzPts val="1400"/>
              <a:buChar char="■"/>
            </a:pPr>
            <a:r>
              <a:rPr lang="en"/>
              <a:t>But layers 5 and 6 aren’t used in the real world, so we ignore them</a:t>
            </a:r>
            <a:endParaRPr/>
          </a:p>
          <a:p>
            <a:pPr marL="1371600" lvl="2" indent="-317500" algn="l" rtl="0">
              <a:spcBef>
                <a:spcPts val="0"/>
              </a:spcBef>
              <a:spcAft>
                <a:spcPts val="0"/>
              </a:spcAft>
              <a:buSzPts val="1400"/>
              <a:buChar char="■"/>
            </a:pPr>
            <a:r>
              <a:rPr lang="en"/>
              <a:t>And we’ll talk about layer 4.5 for encryption later</a:t>
            </a:r>
            <a:endParaRPr/>
          </a:p>
          <a:p>
            <a:pPr marL="457200" lvl="0" indent="-342900" algn="l" rtl="0">
              <a:spcBef>
                <a:spcPts val="0"/>
              </a:spcBef>
              <a:spcAft>
                <a:spcPts val="0"/>
              </a:spcAft>
              <a:buSzPts val="1800"/>
              <a:buChar char="●"/>
            </a:pPr>
            <a:r>
              <a:rPr lang="en"/>
              <a:t>Same reliance upon abstraction</a:t>
            </a:r>
            <a:endParaRPr/>
          </a:p>
          <a:p>
            <a:pPr marL="914400" lvl="1" indent="-317500" algn="l" rtl="0">
              <a:spcBef>
                <a:spcPts val="0"/>
              </a:spcBef>
              <a:spcAft>
                <a:spcPts val="0"/>
              </a:spcAft>
              <a:buSzPts val="1400"/>
              <a:buChar char="○"/>
            </a:pPr>
            <a:r>
              <a:rPr lang="en"/>
              <a:t>A layer can be implemented in different ways without affecting other layers</a:t>
            </a:r>
            <a:endParaRPr/>
          </a:p>
          <a:p>
            <a:pPr marL="914400" lvl="1" indent="-317500" algn="l" rtl="0">
              <a:spcBef>
                <a:spcPts val="0"/>
              </a:spcBef>
              <a:spcAft>
                <a:spcPts val="0"/>
              </a:spcAft>
              <a:buSzPts val="1400"/>
              <a:buChar char="○"/>
            </a:pPr>
            <a:r>
              <a:rPr lang="en"/>
              <a:t>A layer’s protocol can be substituted with another protocol without affecting other layers</a:t>
            </a:r>
            <a:endParaRPr/>
          </a:p>
        </p:txBody>
      </p:sp>
      <p:sp>
        <p:nvSpPr>
          <p:cNvPr id="270" name="Google Shape;270;p3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17</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6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6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6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69">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6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34"/>
          <p:cNvSpPr txBox="1">
            <a:spLocks noGrp="1"/>
          </p:cNvSpPr>
          <p:nvPr>
            <p:ph type="body" idx="1"/>
          </p:nvPr>
        </p:nvSpPr>
        <p:spPr>
          <a:xfrm>
            <a:off x="198500" y="1246825"/>
            <a:ext cx="5142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b="1"/>
              <a:t>Provides</a:t>
            </a:r>
            <a:r>
              <a:rPr lang="en"/>
              <a:t>: Sending bits from one device to another</a:t>
            </a:r>
            <a:endParaRPr/>
          </a:p>
          <a:p>
            <a:pPr marL="914400" lvl="1" indent="-317500" algn="l" rtl="0">
              <a:spcBef>
                <a:spcPts val="0"/>
              </a:spcBef>
              <a:spcAft>
                <a:spcPts val="0"/>
              </a:spcAft>
              <a:buSzPts val="1400"/>
              <a:buChar char="○"/>
            </a:pPr>
            <a:r>
              <a:rPr lang="en"/>
              <a:t>Encodes bits to send them over a physical link</a:t>
            </a:r>
            <a:endParaRPr/>
          </a:p>
          <a:p>
            <a:pPr marL="1371600" lvl="2" indent="-317500" algn="l" rtl="0">
              <a:spcBef>
                <a:spcPts val="0"/>
              </a:spcBef>
              <a:spcAft>
                <a:spcPts val="0"/>
              </a:spcAft>
              <a:buSzPts val="1400"/>
              <a:buChar char="■"/>
            </a:pPr>
            <a:r>
              <a:rPr lang="en"/>
              <a:t>Patterns of voltage levels</a:t>
            </a:r>
            <a:endParaRPr/>
          </a:p>
          <a:p>
            <a:pPr marL="1371600" lvl="2" indent="-317500" algn="l" rtl="0">
              <a:spcBef>
                <a:spcPts val="0"/>
              </a:spcBef>
              <a:spcAft>
                <a:spcPts val="0"/>
              </a:spcAft>
              <a:buSzPts val="1400"/>
              <a:buChar char="■"/>
            </a:pPr>
            <a:r>
              <a:rPr lang="en"/>
              <a:t>Photon intensities</a:t>
            </a:r>
            <a:endParaRPr/>
          </a:p>
          <a:p>
            <a:pPr marL="1371600" lvl="2" indent="-317500" algn="l" rtl="0">
              <a:spcBef>
                <a:spcPts val="0"/>
              </a:spcBef>
              <a:spcAft>
                <a:spcPts val="0"/>
              </a:spcAft>
              <a:buSzPts val="1400"/>
              <a:buChar char="■"/>
            </a:pPr>
            <a:r>
              <a:rPr lang="en"/>
              <a:t>RF modulation</a:t>
            </a:r>
            <a:endParaRPr/>
          </a:p>
          <a:p>
            <a:pPr marL="457200" lvl="0" indent="-342900" algn="l" rtl="0">
              <a:spcBef>
                <a:spcPts val="0"/>
              </a:spcBef>
              <a:spcAft>
                <a:spcPts val="0"/>
              </a:spcAft>
              <a:buSzPts val="1800"/>
              <a:buChar char="●"/>
            </a:pPr>
            <a:r>
              <a:rPr lang="en"/>
              <a:t>Examples</a:t>
            </a:r>
            <a:endParaRPr/>
          </a:p>
          <a:p>
            <a:pPr marL="914400" lvl="1" indent="-317500" algn="l" rtl="0">
              <a:spcBef>
                <a:spcPts val="0"/>
              </a:spcBef>
              <a:spcAft>
                <a:spcPts val="0"/>
              </a:spcAft>
              <a:buSzPts val="1400"/>
              <a:buChar char="○"/>
            </a:pPr>
            <a:r>
              <a:rPr lang="en"/>
              <a:t>Wi-Fi radios (IEEE 802.11)</a:t>
            </a:r>
            <a:endParaRPr/>
          </a:p>
          <a:p>
            <a:pPr marL="914400" lvl="1" indent="-317500" algn="l" rtl="0">
              <a:spcBef>
                <a:spcPts val="0"/>
              </a:spcBef>
              <a:spcAft>
                <a:spcPts val="0"/>
              </a:spcAft>
              <a:buSzPts val="1400"/>
              <a:buChar char="○"/>
            </a:pPr>
            <a:r>
              <a:rPr lang="en"/>
              <a:t>Ethernet voltages (IEEE 802.3)</a:t>
            </a:r>
            <a:endParaRPr/>
          </a:p>
        </p:txBody>
      </p:sp>
      <p:sp>
        <p:nvSpPr>
          <p:cNvPr id="276" name="Google Shape;276;p34"/>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Layer 1: Physical Layer</a:t>
            </a:r>
            <a:endParaRPr/>
          </a:p>
        </p:txBody>
      </p:sp>
      <p:sp>
        <p:nvSpPr>
          <p:cNvPr id="277" name="Google Shape;277;p34"/>
          <p:cNvSpPr/>
          <p:nvPr/>
        </p:nvSpPr>
        <p:spPr>
          <a:xfrm>
            <a:off x="6684025" y="3656663"/>
            <a:ext cx="1512900" cy="378300"/>
          </a:xfrm>
          <a:prstGeom prst="rect">
            <a:avLst/>
          </a:prstGeom>
          <a:solidFill>
            <a:srgbClr val="B4A7D6"/>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t>Physical</a:t>
            </a:r>
            <a:endParaRPr b="1"/>
          </a:p>
        </p:txBody>
      </p:sp>
      <p:sp>
        <p:nvSpPr>
          <p:cNvPr id="278" name="Google Shape;278;p34"/>
          <p:cNvSpPr txBox="1"/>
          <p:nvPr/>
        </p:nvSpPr>
        <p:spPr>
          <a:xfrm>
            <a:off x="6345475" y="3677588"/>
            <a:ext cx="252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666666"/>
                </a:solidFill>
              </a:rPr>
              <a:t>1</a:t>
            </a:r>
            <a:endParaRPr>
              <a:solidFill>
                <a:srgbClr val="666666"/>
              </a:solidFill>
            </a:endParaRPr>
          </a:p>
        </p:txBody>
      </p:sp>
      <p:sp>
        <p:nvSpPr>
          <p:cNvPr id="279" name="Google Shape;279;p34"/>
          <p:cNvSpPr/>
          <p:nvPr/>
        </p:nvSpPr>
        <p:spPr>
          <a:xfrm>
            <a:off x="6684025" y="1838663"/>
            <a:ext cx="1512900" cy="378300"/>
          </a:xfrm>
          <a:prstGeom prst="rect">
            <a:avLst/>
          </a:prstGeom>
          <a:solidFill>
            <a:srgbClr val="F1C232">
              <a:alpha val="50559"/>
            </a:srgbClr>
          </a:solidFill>
          <a:ln w="19050"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B7B7B7"/>
                </a:solidFill>
              </a:rPr>
              <a:t>Application</a:t>
            </a:r>
            <a:endParaRPr b="1">
              <a:solidFill>
                <a:srgbClr val="B7B7B7"/>
              </a:solidFill>
            </a:endParaRPr>
          </a:p>
        </p:txBody>
      </p:sp>
      <p:sp>
        <p:nvSpPr>
          <p:cNvPr id="280" name="Google Shape;280;p34"/>
          <p:cNvSpPr/>
          <p:nvPr/>
        </p:nvSpPr>
        <p:spPr>
          <a:xfrm>
            <a:off x="6684025" y="2293163"/>
            <a:ext cx="1512900" cy="378300"/>
          </a:xfrm>
          <a:prstGeom prst="rect">
            <a:avLst/>
          </a:prstGeom>
          <a:solidFill>
            <a:srgbClr val="F1C232">
              <a:alpha val="50559"/>
            </a:srgbClr>
          </a:solidFill>
          <a:ln w="19050"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B7B7B7"/>
                </a:solidFill>
              </a:rPr>
              <a:t>Transport</a:t>
            </a:r>
            <a:endParaRPr b="1">
              <a:solidFill>
                <a:srgbClr val="B7B7B7"/>
              </a:solidFill>
            </a:endParaRPr>
          </a:p>
        </p:txBody>
      </p:sp>
      <p:sp>
        <p:nvSpPr>
          <p:cNvPr id="281" name="Google Shape;281;p34"/>
          <p:cNvSpPr/>
          <p:nvPr/>
        </p:nvSpPr>
        <p:spPr>
          <a:xfrm>
            <a:off x="6684025" y="2747663"/>
            <a:ext cx="1512900" cy="378300"/>
          </a:xfrm>
          <a:prstGeom prst="rect">
            <a:avLst/>
          </a:prstGeom>
          <a:solidFill>
            <a:srgbClr val="F1C232">
              <a:alpha val="50559"/>
            </a:srgbClr>
          </a:solidFill>
          <a:ln w="19050"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B7B7B7"/>
                </a:solidFill>
              </a:rPr>
              <a:t>(Inter) Network</a:t>
            </a:r>
            <a:endParaRPr b="1">
              <a:solidFill>
                <a:srgbClr val="B7B7B7"/>
              </a:solidFill>
            </a:endParaRPr>
          </a:p>
        </p:txBody>
      </p:sp>
      <p:sp>
        <p:nvSpPr>
          <p:cNvPr id="282" name="Google Shape;282;p34"/>
          <p:cNvSpPr/>
          <p:nvPr/>
        </p:nvSpPr>
        <p:spPr>
          <a:xfrm>
            <a:off x="6684025" y="3202163"/>
            <a:ext cx="1512900" cy="378300"/>
          </a:xfrm>
          <a:prstGeom prst="rect">
            <a:avLst/>
          </a:prstGeom>
          <a:solidFill>
            <a:srgbClr val="B4A7D6">
              <a:alpha val="50559"/>
            </a:srgbClr>
          </a:solidFill>
          <a:ln w="19050"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B7B7B7"/>
                </a:solidFill>
              </a:rPr>
              <a:t>Link</a:t>
            </a:r>
            <a:endParaRPr b="1">
              <a:solidFill>
                <a:srgbClr val="B7B7B7"/>
              </a:solidFill>
            </a:endParaRPr>
          </a:p>
        </p:txBody>
      </p:sp>
      <p:sp>
        <p:nvSpPr>
          <p:cNvPr id="283" name="Google Shape;283;p34"/>
          <p:cNvSpPr txBox="1"/>
          <p:nvPr/>
        </p:nvSpPr>
        <p:spPr>
          <a:xfrm>
            <a:off x="6345475" y="3215100"/>
            <a:ext cx="252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D9D9D9"/>
                </a:solidFill>
              </a:rPr>
              <a:t>2</a:t>
            </a:r>
            <a:endParaRPr>
              <a:solidFill>
                <a:srgbClr val="D9D9D9"/>
              </a:solidFill>
            </a:endParaRPr>
          </a:p>
        </p:txBody>
      </p:sp>
      <p:sp>
        <p:nvSpPr>
          <p:cNvPr id="284" name="Google Shape;284;p34"/>
          <p:cNvSpPr txBox="1"/>
          <p:nvPr/>
        </p:nvSpPr>
        <p:spPr>
          <a:xfrm>
            <a:off x="6345475" y="2752638"/>
            <a:ext cx="252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D9D9D9"/>
                </a:solidFill>
              </a:rPr>
              <a:t>3</a:t>
            </a:r>
            <a:endParaRPr>
              <a:solidFill>
                <a:srgbClr val="D9D9D9"/>
              </a:solidFill>
            </a:endParaRPr>
          </a:p>
        </p:txBody>
      </p:sp>
      <p:sp>
        <p:nvSpPr>
          <p:cNvPr id="285" name="Google Shape;285;p34"/>
          <p:cNvSpPr txBox="1"/>
          <p:nvPr/>
        </p:nvSpPr>
        <p:spPr>
          <a:xfrm>
            <a:off x="6345475" y="2280138"/>
            <a:ext cx="252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D9D9D9"/>
                </a:solidFill>
              </a:rPr>
              <a:t>4</a:t>
            </a:r>
            <a:endParaRPr>
              <a:solidFill>
                <a:srgbClr val="D9D9D9"/>
              </a:solidFill>
            </a:endParaRPr>
          </a:p>
        </p:txBody>
      </p:sp>
      <p:sp>
        <p:nvSpPr>
          <p:cNvPr id="286" name="Google Shape;286;p34"/>
          <p:cNvSpPr txBox="1"/>
          <p:nvPr/>
        </p:nvSpPr>
        <p:spPr>
          <a:xfrm>
            <a:off x="6345475" y="1827713"/>
            <a:ext cx="252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D9D9D9"/>
                </a:solidFill>
              </a:rPr>
              <a:t>7</a:t>
            </a:r>
            <a:endParaRPr>
              <a:solidFill>
                <a:srgbClr val="D9D9D9"/>
              </a:solidFill>
            </a:endParaRPr>
          </a:p>
        </p:txBody>
      </p:sp>
      <p:sp>
        <p:nvSpPr>
          <p:cNvPr id="287" name="Google Shape;287;p3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18</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7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7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7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7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7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7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7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p35"/>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Layer 1: Physical Layer</a:t>
            </a:r>
            <a:endParaRPr/>
          </a:p>
        </p:txBody>
      </p:sp>
      <p:sp>
        <p:nvSpPr>
          <p:cNvPr id="293" name="Google Shape;293;p35"/>
          <p:cNvSpPr/>
          <p:nvPr/>
        </p:nvSpPr>
        <p:spPr>
          <a:xfrm>
            <a:off x="6684025" y="3656663"/>
            <a:ext cx="1512900" cy="378300"/>
          </a:xfrm>
          <a:prstGeom prst="rect">
            <a:avLst/>
          </a:prstGeom>
          <a:solidFill>
            <a:srgbClr val="B4A7D6"/>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t>Physical</a:t>
            </a:r>
            <a:endParaRPr b="1"/>
          </a:p>
        </p:txBody>
      </p:sp>
      <p:sp>
        <p:nvSpPr>
          <p:cNvPr id="294" name="Google Shape;294;p35"/>
          <p:cNvSpPr txBox="1"/>
          <p:nvPr/>
        </p:nvSpPr>
        <p:spPr>
          <a:xfrm>
            <a:off x="6345475" y="3677588"/>
            <a:ext cx="252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666666"/>
                </a:solidFill>
              </a:rPr>
              <a:t>1</a:t>
            </a:r>
            <a:endParaRPr>
              <a:solidFill>
                <a:srgbClr val="666666"/>
              </a:solidFill>
            </a:endParaRPr>
          </a:p>
        </p:txBody>
      </p:sp>
      <p:sp>
        <p:nvSpPr>
          <p:cNvPr id="295" name="Google Shape;295;p35"/>
          <p:cNvSpPr/>
          <p:nvPr/>
        </p:nvSpPr>
        <p:spPr>
          <a:xfrm>
            <a:off x="6684025" y="1838663"/>
            <a:ext cx="1512900" cy="378300"/>
          </a:xfrm>
          <a:prstGeom prst="rect">
            <a:avLst/>
          </a:prstGeom>
          <a:solidFill>
            <a:srgbClr val="F1C232">
              <a:alpha val="50559"/>
            </a:srgbClr>
          </a:solidFill>
          <a:ln w="19050"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B7B7B7"/>
                </a:solidFill>
              </a:rPr>
              <a:t>Application</a:t>
            </a:r>
            <a:endParaRPr b="1">
              <a:solidFill>
                <a:srgbClr val="B7B7B7"/>
              </a:solidFill>
            </a:endParaRPr>
          </a:p>
        </p:txBody>
      </p:sp>
      <p:sp>
        <p:nvSpPr>
          <p:cNvPr id="296" name="Google Shape;296;p35"/>
          <p:cNvSpPr/>
          <p:nvPr/>
        </p:nvSpPr>
        <p:spPr>
          <a:xfrm>
            <a:off x="6684025" y="2293163"/>
            <a:ext cx="1512900" cy="378300"/>
          </a:xfrm>
          <a:prstGeom prst="rect">
            <a:avLst/>
          </a:prstGeom>
          <a:solidFill>
            <a:srgbClr val="F1C232">
              <a:alpha val="50559"/>
            </a:srgbClr>
          </a:solidFill>
          <a:ln w="19050"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B7B7B7"/>
                </a:solidFill>
              </a:rPr>
              <a:t>Transport</a:t>
            </a:r>
            <a:endParaRPr b="1">
              <a:solidFill>
                <a:srgbClr val="B7B7B7"/>
              </a:solidFill>
            </a:endParaRPr>
          </a:p>
        </p:txBody>
      </p:sp>
      <p:sp>
        <p:nvSpPr>
          <p:cNvPr id="297" name="Google Shape;297;p35"/>
          <p:cNvSpPr/>
          <p:nvPr/>
        </p:nvSpPr>
        <p:spPr>
          <a:xfrm>
            <a:off x="6684025" y="2747663"/>
            <a:ext cx="1512900" cy="378300"/>
          </a:xfrm>
          <a:prstGeom prst="rect">
            <a:avLst/>
          </a:prstGeom>
          <a:solidFill>
            <a:srgbClr val="F1C232">
              <a:alpha val="50559"/>
            </a:srgbClr>
          </a:solidFill>
          <a:ln w="19050"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B7B7B7"/>
                </a:solidFill>
              </a:rPr>
              <a:t>(Inter) Network</a:t>
            </a:r>
            <a:endParaRPr b="1">
              <a:solidFill>
                <a:srgbClr val="B7B7B7"/>
              </a:solidFill>
            </a:endParaRPr>
          </a:p>
        </p:txBody>
      </p:sp>
      <p:sp>
        <p:nvSpPr>
          <p:cNvPr id="298" name="Google Shape;298;p35"/>
          <p:cNvSpPr/>
          <p:nvPr/>
        </p:nvSpPr>
        <p:spPr>
          <a:xfrm>
            <a:off x="6684025" y="3202163"/>
            <a:ext cx="1512900" cy="378300"/>
          </a:xfrm>
          <a:prstGeom prst="rect">
            <a:avLst/>
          </a:prstGeom>
          <a:solidFill>
            <a:srgbClr val="B4A7D6">
              <a:alpha val="50559"/>
            </a:srgbClr>
          </a:solidFill>
          <a:ln w="19050"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B7B7B7"/>
                </a:solidFill>
              </a:rPr>
              <a:t>Link</a:t>
            </a:r>
            <a:endParaRPr b="1">
              <a:solidFill>
                <a:srgbClr val="B7B7B7"/>
              </a:solidFill>
            </a:endParaRPr>
          </a:p>
        </p:txBody>
      </p:sp>
      <p:sp>
        <p:nvSpPr>
          <p:cNvPr id="299" name="Google Shape;299;p35"/>
          <p:cNvSpPr txBox="1"/>
          <p:nvPr/>
        </p:nvSpPr>
        <p:spPr>
          <a:xfrm>
            <a:off x="6345475" y="3215100"/>
            <a:ext cx="252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D9D9D9"/>
                </a:solidFill>
              </a:rPr>
              <a:t>2</a:t>
            </a:r>
            <a:endParaRPr>
              <a:solidFill>
                <a:srgbClr val="D9D9D9"/>
              </a:solidFill>
            </a:endParaRPr>
          </a:p>
        </p:txBody>
      </p:sp>
      <p:sp>
        <p:nvSpPr>
          <p:cNvPr id="300" name="Google Shape;300;p35"/>
          <p:cNvSpPr txBox="1"/>
          <p:nvPr/>
        </p:nvSpPr>
        <p:spPr>
          <a:xfrm>
            <a:off x="6345475" y="2752638"/>
            <a:ext cx="252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D9D9D9"/>
                </a:solidFill>
              </a:rPr>
              <a:t>3</a:t>
            </a:r>
            <a:endParaRPr>
              <a:solidFill>
                <a:srgbClr val="D9D9D9"/>
              </a:solidFill>
            </a:endParaRPr>
          </a:p>
        </p:txBody>
      </p:sp>
      <p:sp>
        <p:nvSpPr>
          <p:cNvPr id="301" name="Google Shape;301;p35"/>
          <p:cNvSpPr txBox="1"/>
          <p:nvPr/>
        </p:nvSpPr>
        <p:spPr>
          <a:xfrm>
            <a:off x="6345475" y="2280138"/>
            <a:ext cx="252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D9D9D9"/>
                </a:solidFill>
              </a:rPr>
              <a:t>4</a:t>
            </a:r>
            <a:endParaRPr>
              <a:solidFill>
                <a:srgbClr val="D9D9D9"/>
              </a:solidFill>
            </a:endParaRPr>
          </a:p>
        </p:txBody>
      </p:sp>
      <p:sp>
        <p:nvSpPr>
          <p:cNvPr id="302" name="Google Shape;302;p35"/>
          <p:cNvSpPr txBox="1"/>
          <p:nvPr/>
        </p:nvSpPr>
        <p:spPr>
          <a:xfrm>
            <a:off x="6345475" y="1827713"/>
            <a:ext cx="252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D9D9D9"/>
                </a:solidFill>
              </a:rPr>
              <a:t>7</a:t>
            </a:r>
            <a:endParaRPr>
              <a:solidFill>
                <a:srgbClr val="D9D9D9"/>
              </a:solidFill>
            </a:endParaRPr>
          </a:p>
        </p:txBody>
      </p:sp>
      <p:sp>
        <p:nvSpPr>
          <p:cNvPr id="303" name="Google Shape;303;p35"/>
          <p:cNvSpPr/>
          <p:nvPr/>
        </p:nvSpPr>
        <p:spPr>
          <a:xfrm>
            <a:off x="905150" y="2819275"/>
            <a:ext cx="506400" cy="506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A</a:t>
            </a:r>
            <a:endParaRPr/>
          </a:p>
        </p:txBody>
      </p:sp>
      <p:sp>
        <p:nvSpPr>
          <p:cNvPr id="304" name="Google Shape;304;p35"/>
          <p:cNvSpPr/>
          <p:nvPr/>
        </p:nvSpPr>
        <p:spPr>
          <a:xfrm>
            <a:off x="4454450" y="2819275"/>
            <a:ext cx="506400" cy="506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B</a:t>
            </a:r>
            <a:endParaRPr/>
          </a:p>
        </p:txBody>
      </p:sp>
      <p:cxnSp>
        <p:nvCxnSpPr>
          <p:cNvPr id="305" name="Google Shape;305;p35"/>
          <p:cNvCxnSpPr>
            <a:stCxn id="303" idx="6"/>
            <a:endCxn id="304" idx="2"/>
          </p:cNvCxnSpPr>
          <p:nvPr/>
        </p:nvCxnSpPr>
        <p:spPr>
          <a:xfrm>
            <a:off x="1411550" y="3072475"/>
            <a:ext cx="3042900" cy="0"/>
          </a:xfrm>
          <a:prstGeom prst="straightConnector1">
            <a:avLst/>
          </a:prstGeom>
          <a:noFill/>
          <a:ln w="9525" cap="flat" cmpd="sng">
            <a:solidFill>
              <a:schemeClr val="dk2"/>
            </a:solidFill>
            <a:prstDash val="solid"/>
            <a:round/>
            <a:headEnd type="triangle" w="med" len="med"/>
            <a:tailEnd type="triangle" w="med" len="med"/>
          </a:ln>
        </p:spPr>
      </p:cxnSp>
      <p:sp>
        <p:nvSpPr>
          <p:cNvPr id="306" name="Google Shape;306;p35"/>
          <p:cNvSpPr txBox="1"/>
          <p:nvPr/>
        </p:nvSpPr>
        <p:spPr>
          <a:xfrm>
            <a:off x="2233850" y="2733775"/>
            <a:ext cx="13983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t>01110111…01</a:t>
            </a:r>
            <a:endParaRPr sz="1000"/>
          </a:p>
        </p:txBody>
      </p:sp>
      <p:sp>
        <p:nvSpPr>
          <p:cNvPr id="307" name="Google Shape;307;p35"/>
          <p:cNvSpPr txBox="1"/>
          <p:nvPr/>
        </p:nvSpPr>
        <p:spPr>
          <a:xfrm>
            <a:off x="1654125" y="1577350"/>
            <a:ext cx="2986500" cy="831300"/>
          </a:xfrm>
          <a:prstGeom prst="rect">
            <a:avLst/>
          </a:prstGeom>
          <a:solidFill>
            <a:schemeClr val="accent4"/>
          </a:solidFill>
          <a:ln w="19050" cap="flat" cmpd="sng">
            <a:solidFill>
              <a:schemeClr val="dk1"/>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a:t>Physical layer: “How do I transmit this sequence of 0’s and 1’s from A to B?”</a:t>
            </a:r>
            <a:endParaRPr/>
          </a:p>
        </p:txBody>
      </p:sp>
      <p:sp>
        <p:nvSpPr>
          <p:cNvPr id="308" name="Google Shape;308;p35"/>
          <p:cNvSpPr txBox="1"/>
          <p:nvPr/>
        </p:nvSpPr>
        <p:spPr>
          <a:xfrm>
            <a:off x="660000" y="3777000"/>
            <a:ext cx="4428600" cy="400200"/>
          </a:xfrm>
          <a:prstGeom prst="rect">
            <a:avLst/>
          </a:prstGeom>
          <a:solidFill>
            <a:schemeClr val="accent4"/>
          </a:solidFill>
          <a:ln w="19050" cap="flat" cmpd="sng">
            <a:solidFill>
              <a:schemeClr val="dk1"/>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a:t>Next: How do we talk to more than one device?</a:t>
            </a:r>
            <a:endParaRPr/>
          </a:p>
        </p:txBody>
      </p:sp>
      <p:sp>
        <p:nvSpPr>
          <p:cNvPr id="309" name="Google Shape;309;p3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19</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Google Shape;80;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a:t>
            </a:fld>
            <a:endParaRPr/>
          </a:p>
        </p:txBody>
      </p:sp>
      <p:sp>
        <p:nvSpPr>
          <p:cNvPr id="81" name="Google Shape;81;p18"/>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Last Time: SQL Injection</a:t>
            </a:r>
            <a:endParaRPr/>
          </a:p>
        </p:txBody>
      </p:sp>
      <p:sp>
        <p:nvSpPr>
          <p:cNvPr id="82" name="Google Shape;82;p18"/>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Web servers interact with databases to store data</a:t>
            </a:r>
            <a:endParaRPr/>
          </a:p>
          <a:p>
            <a:pPr marL="914400" lvl="1" indent="-317500" algn="l" rtl="0">
              <a:spcBef>
                <a:spcPts val="0"/>
              </a:spcBef>
              <a:spcAft>
                <a:spcPts val="0"/>
              </a:spcAft>
              <a:buSzPts val="1400"/>
              <a:buChar char="○"/>
            </a:pPr>
            <a:r>
              <a:rPr lang="en"/>
              <a:t>Web servers use SQL to interact with databases</a:t>
            </a:r>
            <a:endParaRPr/>
          </a:p>
          <a:p>
            <a:pPr marL="457200" lvl="0" indent="-342900" algn="l" rtl="0">
              <a:spcBef>
                <a:spcPts val="0"/>
              </a:spcBef>
              <a:spcAft>
                <a:spcPts val="0"/>
              </a:spcAft>
              <a:buSzPts val="1800"/>
              <a:buChar char="●"/>
            </a:pPr>
            <a:r>
              <a:rPr lang="en"/>
              <a:t>SQL injection: Untrusted input is used as parsed SQL</a:t>
            </a:r>
            <a:endParaRPr/>
          </a:p>
          <a:p>
            <a:pPr marL="914400" lvl="1" indent="-317500" algn="l" rtl="0">
              <a:spcBef>
                <a:spcPts val="0"/>
              </a:spcBef>
              <a:spcAft>
                <a:spcPts val="0"/>
              </a:spcAft>
              <a:buSzPts val="1400"/>
              <a:buChar char="○"/>
            </a:pPr>
            <a:r>
              <a:rPr lang="en"/>
              <a:t>The attacker can construct their own queries to run on the SQL server!</a:t>
            </a:r>
            <a:endParaRPr/>
          </a:p>
          <a:p>
            <a:pPr marL="914400" lvl="1" indent="-317500" algn="l" rtl="0">
              <a:spcBef>
                <a:spcPts val="0"/>
              </a:spcBef>
              <a:spcAft>
                <a:spcPts val="0"/>
              </a:spcAft>
              <a:buSzPts val="1400"/>
              <a:buChar char="○"/>
            </a:pPr>
            <a:r>
              <a:rPr lang="en"/>
              <a:t>Blind SQL injection: SQLi with little to no feedback from the SQL query</a:t>
            </a:r>
            <a:endParaRPr/>
          </a:p>
          <a:p>
            <a:pPr marL="914400" lvl="1" indent="-317500" algn="l" rtl="0">
              <a:spcBef>
                <a:spcPts val="0"/>
              </a:spcBef>
              <a:spcAft>
                <a:spcPts val="0"/>
              </a:spcAft>
              <a:buSzPts val="1400"/>
              <a:buChar char="○"/>
            </a:pPr>
            <a:r>
              <a:rPr lang="en"/>
              <a:t>Defense: Input sanitization</a:t>
            </a:r>
            <a:endParaRPr/>
          </a:p>
          <a:p>
            <a:pPr marL="1371600" lvl="2" indent="-317500" algn="l" rtl="0">
              <a:spcBef>
                <a:spcPts val="0"/>
              </a:spcBef>
              <a:spcAft>
                <a:spcPts val="0"/>
              </a:spcAft>
              <a:buSzPts val="1400"/>
              <a:buChar char="■"/>
            </a:pPr>
            <a:r>
              <a:rPr lang="en"/>
              <a:t>Difficult to implement correctly</a:t>
            </a:r>
            <a:endParaRPr/>
          </a:p>
          <a:p>
            <a:pPr marL="914400" lvl="1" indent="-317500" algn="l" rtl="0">
              <a:spcBef>
                <a:spcPts val="0"/>
              </a:spcBef>
              <a:spcAft>
                <a:spcPts val="0"/>
              </a:spcAft>
              <a:buSzPts val="1400"/>
              <a:buChar char="○"/>
            </a:pPr>
            <a:r>
              <a:rPr lang="en"/>
              <a:t>Defense: Prepared statements</a:t>
            </a:r>
            <a:endParaRPr/>
          </a:p>
          <a:p>
            <a:pPr marL="1371600" lvl="2" indent="-317500" algn="l" rtl="0">
              <a:spcBef>
                <a:spcPts val="0"/>
              </a:spcBef>
              <a:spcAft>
                <a:spcPts val="0"/>
              </a:spcAft>
              <a:buSzPts val="1400"/>
              <a:buChar char="■"/>
            </a:pPr>
            <a:r>
              <a:rPr lang="en"/>
              <a:t>Data only ever treated as data; bulletproof!</a:t>
            </a:r>
            <a:endParaRPr/>
          </a:p>
          <a:p>
            <a:pPr marL="457200" lvl="0" indent="-342900" algn="l" rtl="0">
              <a:spcBef>
                <a:spcPts val="0"/>
              </a:spcBef>
              <a:spcAft>
                <a:spcPts val="0"/>
              </a:spcAft>
              <a:buSzPts val="1800"/>
              <a:buChar char="●"/>
            </a:pPr>
            <a:r>
              <a:rPr lang="en"/>
              <a:t>Command injection: Untrusted input is used as any parsed language</a:t>
            </a:r>
            <a:endParaRPr/>
          </a:p>
          <a:p>
            <a:pPr marL="914400" lvl="1" indent="-317500" algn="l" rtl="0">
              <a:spcBef>
                <a:spcPts val="0"/>
              </a:spcBef>
              <a:spcAft>
                <a:spcPts val="0"/>
              </a:spcAft>
              <a:buSzPts val="1400"/>
              <a:buChar char="○"/>
            </a:pPr>
            <a:r>
              <a:rPr lang="en"/>
              <a:t>Defense: Keep it simple and use safe API calls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Google Shape;314;p36"/>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Layer 2: Link Layer</a:t>
            </a:r>
            <a:endParaRPr/>
          </a:p>
        </p:txBody>
      </p:sp>
      <p:sp>
        <p:nvSpPr>
          <p:cNvPr id="315" name="Google Shape;315;p36"/>
          <p:cNvSpPr txBox="1">
            <a:spLocks noGrp="1"/>
          </p:cNvSpPr>
          <p:nvPr>
            <p:ph type="body" idx="1"/>
          </p:nvPr>
        </p:nvSpPr>
        <p:spPr>
          <a:xfrm>
            <a:off x="198500" y="1246825"/>
            <a:ext cx="5142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b="1"/>
              <a:t>Provides</a:t>
            </a:r>
            <a:r>
              <a:rPr lang="en"/>
              <a:t>: Sending frames directly from one device to another</a:t>
            </a:r>
            <a:endParaRPr/>
          </a:p>
          <a:p>
            <a:pPr marL="914400" lvl="1" indent="-317500" algn="l" rtl="0">
              <a:spcBef>
                <a:spcPts val="0"/>
              </a:spcBef>
              <a:spcAft>
                <a:spcPts val="0"/>
              </a:spcAft>
              <a:buSzPts val="1400"/>
              <a:buChar char="○"/>
            </a:pPr>
            <a:r>
              <a:rPr lang="en" b="1"/>
              <a:t>Relies upon</a:t>
            </a:r>
            <a:r>
              <a:rPr lang="en"/>
              <a:t>: Sending bits from one device to another</a:t>
            </a:r>
            <a:endParaRPr/>
          </a:p>
          <a:p>
            <a:pPr marL="914400" lvl="1" indent="-317500" algn="l" rtl="0">
              <a:spcBef>
                <a:spcPts val="0"/>
              </a:spcBef>
              <a:spcAft>
                <a:spcPts val="0"/>
              </a:spcAft>
              <a:buSzPts val="1400"/>
              <a:buChar char="○"/>
            </a:pPr>
            <a:r>
              <a:rPr lang="en"/>
              <a:t>Encodes messages into groups of bits called “frames”</a:t>
            </a:r>
            <a:endParaRPr/>
          </a:p>
          <a:p>
            <a:pPr marL="457200" lvl="0" indent="-342900" algn="l" rtl="0">
              <a:spcBef>
                <a:spcPts val="0"/>
              </a:spcBef>
              <a:spcAft>
                <a:spcPts val="0"/>
              </a:spcAft>
              <a:buSzPts val="1800"/>
              <a:buChar char="●"/>
            </a:pPr>
            <a:r>
              <a:rPr lang="en"/>
              <a:t>Examples</a:t>
            </a:r>
            <a:endParaRPr/>
          </a:p>
          <a:p>
            <a:pPr marL="914400" lvl="1" indent="-317500" algn="l" rtl="0">
              <a:spcBef>
                <a:spcPts val="0"/>
              </a:spcBef>
              <a:spcAft>
                <a:spcPts val="0"/>
              </a:spcAft>
              <a:buSzPts val="1400"/>
              <a:buChar char="○"/>
            </a:pPr>
            <a:r>
              <a:rPr lang="en"/>
              <a:t>Ethernet frames (IEEE 802.3)</a:t>
            </a:r>
            <a:endParaRPr/>
          </a:p>
        </p:txBody>
      </p:sp>
      <p:sp>
        <p:nvSpPr>
          <p:cNvPr id="316" name="Google Shape;316;p36"/>
          <p:cNvSpPr/>
          <p:nvPr/>
        </p:nvSpPr>
        <p:spPr>
          <a:xfrm>
            <a:off x="6684025" y="3656663"/>
            <a:ext cx="1512900" cy="378300"/>
          </a:xfrm>
          <a:prstGeom prst="rect">
            <a:avLst/>
          </a:prstGeom>
          <a:solidFill>
            <a:srgbClr val="B4A7D6">
              <a:alpha val="50559"/>
            </a:srgbClr>
          </a:solidFill>
          <a:ln w="19050"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B7B7B7"/>
                </a:solidFill>
              </a:rPr>
              <a:t>Physical</a:t>
            </a:r>
            <a:endParaRPr b="1">
              <a:solidFill>
                <a:srgbClr val="B7B7B7"/>
              </a:solidFill>
            </a:endParaRPr>
          </a:p>
        </p:txBody>
      </p:sp>
      <p:sp>
        <p:nvSpPr>
          <p:cNvPr id="317" name="Google Shape;317;p36"/>
          <p:cNvSpPr txBox="1"/>
          <p:nvPr/>
        </p:nvSpPr>
        <p:spPr>
          <a:xfrm>
            <a:off x="6345475" y="3677588"/>
            <a:ext cx="252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D9D9D9"/>
                </a:solidFill>
              </a:rPr>
              <a:t>1</a:t>
            </a:r>
            <a:endParaRPr>
              <a:solidFill>
                <a:srgbClr val="D9D9D9"/>
              </a:solidFill>
            </a:endParaRPr>
          </a:p>
        </p:txBody>
      </p:sp>
      <p:sp>
        <p:nvSpPr>
          <p:cNvPr id="318" name="Google Shape;318;p36"/>
          <p:cNvSpPr/>
          <p:nvPr/>
        </p:nvSpPr>
        <p:spPr>
          <a:xfrm>
            <a:off x="6684025" y="1838663"/>
            <a:ext cx="1512900" cy="378300"/>
          </a:xfrm>
          <a:prstGeom prst="rect">
            <a:avLst/>
          </a:prstGeom>
          <a:solidFill>
            <a:srgbClr val="F1C232">
              <a:alpha val="50559"/>
            </a:srgbClr>
          </a:solidFill>
          <a:ln w="19050"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B7B7B7"/>
                </a:solidFill>
              </a:rPr>
              <a:t>Application</a:t>
            </a:r>
            <a:endParaRPr b="1">
              <a:solidFill>
                <a:srgbClr val="B7B7B7"/>
              </a:solidFill>
            </a:endParaRPr>
          </a:p>
        </p:txBody>
      </p:sp>
      <p:sp>
        <p:nvSpPr>
          <p:cNvPr id="319" name="Google Shape;319;p36"/>
          <p:cNvSpPr/>
          <p:nvPr/>
        </p:nvSpPr>
        <p:spPr>
          <a:xfrm>
            <a:off x="6684025" y="2293163"/>
            <a:ext cx="1512900" cy="378300"/>
          </a:xfrm>
          <a:prstGeom prst="rect">
            <a:avLst/>
          </a:prstGeom>
          <a:solidFill>
            <a:srgbClr val="F1C232">
              <a:alpha val="50559"/>
            </a:srgbClr>
          </a:solidFill>
          <a:ln w="19050"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B7B7B7"/>
                </a:solidFill>
              </a:rPr>
              <a:t>Transport</a:t>
            </a:r>
            <a:endParaRPr b="1">
              <a:solidFill>
                <a:srgbClr val="B7B7B7"/>
              </a:solidFill>
            </a:endParaRPr>
          </a:p>
        </p:txBody>
      </p:sp>
      <p:sp>
        <p:nvSpPr>
          <p:cNvPr id="320" name="Google Shape;320;p36"/>
          <p:cNvSpPr/>
          <p:nvPr/>
        </p:nvSpPr>
        <p:spPr>
          <a:xfrm>
            <a:off x="6684025" y="2747663"/>
            <a:ext cx="1512900" cy="378300"/>
          </a:xfrm>
          <a:prstGeom prst="rect">
            <a:avLst/>
          </a:prstGeom>
          <a:solidFill>
            <a:srgbClr val="F1C232">
              <a:alpha val="50559"/>
            </a:srgbClr>
          </a:solidFill>
          <a:ln w="19050"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B7B7B7"/>
                </a:solidFill>
              </a:rPr>
              <a:t>(Inter) Network</a:t>
            </a:r>
            <a:endParaRPr b="1">
              <a:solidFill>
                <a:srgbClr val="B7B7B7"/>
              </a:solidFill>
            </a:endParaRPr>
          </a:p>
        </p:txBody>
      </p:sp>
      <p:sp>
        <p:nvSpPr>
          <p:cNvPr id="321" name="Google Shape;321;p36"/>
          <p:cNvSpPr txBox="1"/>
          <p:nvPr/>
        </p:nvSpPr>
        <p:spPr>
          <a:xfrm>
            <a:off x="6345475" y="2752638"/>
            <a:ext cx="252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D9D9D9"/>
                </a:solidFill>
              </a:rPr>
              <a:t>3</a:t>
            </a:r>
            <a:endParaRPr>
              <a:solidFill>
                <a:srgbClr val="D9D9D9"/>
              </a:solidFill>
            </a:endParaRPr>
          </a:p>
        </p:txBody>
      </p:sp>
      <p:sp>
        <p:nvSpPr>
          <p:cNvPr id="322" name="Google Shape;322;p36"/>
          <p:cNvSpPr txBox="1"/>
          <p:nvPr/>
        </p:nvSpPr>
        <p:spPr>
          <a:xfrm>
            <a:off x="6345475" y="2280138"/>
            <a:ext cx="252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D9D9D9"/>
                </a:solidFill>
              </a:rPr>
              <a:t>4</a:t>
            </a:r>
            <a:endParaRPr>
              <a:solidFill>
                <a:srgbClr val="D9D9D9"/>
              </a:solidFill>
            </a:endParaRPr>
          </a:p>
        </p:txBody>
      </p:sp>
      <p:sp>
        <p:nvSpPr>
          <p:cNvPr id="323" name="Google Shape;323;p36"/>
          <p:cNvSpPr txBox="1"/>
          <p:nvPr/>
        </p:nvSpPr>
        <p:spPr>
          <a:xfrm>
            <a:off x="6345475" y="1827713"/>
            <a:ext cx="252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D9D9D9"/>
                </a:solidFill>
              </a:rPr>
              <a:t>7</a:t>
            </a:r>
            <a:endParaRPr>
              <a:solidFill>
                <a:srgbClr val="D9D9D9"/>
              </a:solidFill>
            </a:endParaRPr>
          </a:p>
        </p:txBody>
      </p:sp>
      <p:sp>
        <p:nvSpPr>
          <p:cNvPr id="324" name="Google Shape;324;p36"/>
          <p:cNvSpPr/>
          <p:nvPr/>
        </p:nvSpPr>
        <p:spPr>
          <a:xfrm>
            <a:off x="6684025" y="3202163"/>
            <a:ext cx="1512900" cy="378300"/>
          </a:xfrm>
          <a:prstGeom prst="rect">
            <a:avLst/>
          </a:prstGeom>
          <a:solidFill>
            <a:srgbClr val="B4A7D6"/>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t>Link</a:t>
            </a:r>
            <a:endParaRPr b="1"/>
          </a:p>
        </p:txBody>
      </p:sp>
      <p:sp>
        <p:nvSpPr>
          <p:cNvPr id="325" name="Google Shape;325;p36"/>
          <p:cNvSpPr txBox="1"/>
          <p:nvPr/>
        </p:nvSpPr>
        <p:spPr>
          <a:xfrm>
            <a:off x="6345475" y="3215100"/>
            <a:ext cx="252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666666"/>
                </a:solidFill>
              </a:rPr>
              <a:t>2</a:t>
            </a:r>
            <a:endParaRPr>
              <a:solidFill>
                <a:srgbClr val="666666"/>
              </a:solidFill>
            </a:endParaRPr>
          </a:p>
        </p:txBody>
      </p:sp>
      <p:sp>
        <p:nvSpPr>
          <p:cNvPr id="326" name="Google Shape;326;p3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20</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1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1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1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Google Shape;331;p37"/>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Layer 2: Link Layer</a:t>
            </a:r>
            <a:endParaRPr/>
          </a:p>
        </p:txBody>
      </p:sp>
      <p:sp>
        <p:nvSpPr>
          <p:cNvPr id="332" name="Google Shape;332;p37"/>
          <p:cNvSpPr txBox="1">
            <a:spLocks noGrp="1"/>
          </p:cNvSpPr>
          <p:nvPr>
            <p:ph type="body" idx="1"/>
          </p:nvPr>
        </p:nvSpPr>
        <p:spPr>
          <a:xfrm>
            <a:off x="198500" y="1246825"/>
            <a:ext cx="5142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b="1"/>
              <a:t>Local area network</a:t>
            </a:r>
            <a:r>
              <a:rPr lang="en"/>
              <a:t> (</a:t>
            </a:r>
            <a:r>
              <a:rPr lang="en" b="1"/>
              <a:t>LAN</a:t>
            </a:r>
            <a:r>
              <a:rPr lang="en"/>
              <a:t>): A set of computers on a shared network that can directly address one another</a:t>
            </a:r>
            <a:endParaRPr/>
          </a:p>
          <a:p>
            <a:pPr marL="914400" lvl="1" indent="-317500" algn="l" rtl="0">
              <a:spcBef>
                <a:spcPts val="0"/>
              </a:spcBef>
              <a:spcAft>
                <a:spcPts val="0"/>
              </a:spcAft>
              <a:buSzPts val="1400"/>
              <a:buChar char="○"/>
            </a:pPr>
            <a:r>
              <a:rPr lang="en"/>
              <a:t>Consists of multiple physical links</a:t>
            </a:r>
            <a:endParaRPr/>
          </a:p>
          <a:p>
            <a:pPr marL="457200" lvl="0" indent="-342900" algn="l" rtl="0">
              <a:spcBef>
                <a:spcPts val="0"/>
              </a:spcBef>
              <a:spcAft>
                <a:spcPts val="0"/>
              </a:spcAft>
              <a:buSzPts val="1800"/>
              <a:buChar char="●"/>
            </a:pPr>
            <a:r>
              <a:rPr lang="en"/>
              <a:t>Frames must consist of at least 3 things:</a:t>
            </a:r>
            <a:endParaRPr/>
          </a:p>
          <a:p>
            <a:pPr marL="914400" lvl="1" indent="-317500" algn="l" rtl="0">
              <a:spcBef>
                <a:spcPts val="0"/>
              </a:spcBef>
              <a:spcAft>
                <a:spcPts val="0"/>
              </a:spcAft>
              <a:buSzPts val="1400"/>
              <a:buChar char="○"/>
            </a:pPr>
            <a:r>
              <a:rPr lang="en"/>
              <a:t>Source (“Who is this message coming from?”)</a:t>
            </a:r>
            <a:endParaRPr/>
          </a:p>
          <a:p>
            <a:pPr marL="914400" lvl="1" indent="-317500" algn="l" rtl="0">
              <a:spcBef>
                <a:spcPts val="0"/>
              </a:spcBef>
              <a:spcAft>
                <a:spcPts val="0"/>
              </a:spcAft>
              <a:buSzPts val="1400"/>
              <a:buChar char="○"/>
            </a:pPr>
            <a:r>
              <a:rPr lang="en"/>
              <a:t>Destination (“Who is this message going to?”)</a:t>
            </a:r>
            <a:endParaRPr/>
          </a:p>
          <a:p>
            <a:pPr marL="914400" lvl="1" indent="-317500" algn="l" rtl="0">
              <a:spcBef>
                <a:spcPts val="0"/>
              </a:spcBef>
              <a:spcAft>
                <a:spcPts val="0"/>
              </a:spcAft>
              <a:buSzPts val="1400"/>
              <a:buChar char="○"/>
            </a:pPr>
            <a:r>
              <a:rPr lang="en"/>
              <a:t>Data (“What does this message say?”)</a:t>
            </a:r>
            <a:endParaRPr/>
          </a:p>
        </p:txBody>
      </p:sp>
      <p:pic>
        <p:nvPicPr>
          <p:cNvPr id="333" name="Google Shape;333;p37"/>
          <p:cNvPicPr preferRelativeResize="0"/>
          <p:nvPr/>
        </p:nvPicPr>
        <p:blipFill rotWithShape="1">
          <a:blip r:embed="rId3">
            <a:alphaModFix/>
          </a:blip>
          <a:srcRect l="6239" t="7148" r="80041" b="46006"/>
          <a:stretch/>
        </p:blipFill>
        <p:spPr>
          <a:xfrm>
            <a:off x="5611975" y="2325372"/>
            <a:ext cx="570140" cy="572700"/>
          </a:xfrm>
          <a:prstGeom prst="rect">
            <a:avLst/>
          </a:prstGeom>
          <a:noFill/>
          <a:ln>
            <a:noFill/>
          </a:ln>
        </p:spPr>
      </p:pic>
      <p:cxnSp>
        <p:nvCxnSpPr>
          <p:cNvPr id="334" name="Google Shape;334;p37"/>
          <p:cNvCxnSpPr>
            <a:stCxn id="333" idx="2"/>
          </p:cNvCxnSpPr>
          <p:nvPr/>
        </p:nvCxnSpPr>
        <p:spPr>
          <a:xfrm>
            <a:off x="5897045" y="2898072"/>
            <a:ext cx="0" cy="447600"/>
          </a:xfrm>
          <a:prstGeom prst="straightConnector1">
            <a:avLst/>
          </a:prstGeom>
          <a:noFill/>
          <a:ln w="38100" cap="flat" cmpd="sng">
            <a:solidFill>
              <a:schemeClr val="dk1"/>
            </a:solidFill>
            <a:prstDash val="solid"/>
            <a:round/>
            <a:headEnd type="none" w="med" len="med"/>
            <a:tailEnd type="none" w="med" len="med"/>
          </a:ln>
        </p:spPr>
      </p:cxnSp>
      <p:pic>
        <p:nvPicPr>
          <p:cNvPr id="335" name="Google Shape;335;p37"/>
          <p:cNvPicPr preferRelativeResize="0"/>
          <p:nvPr/>
        </p:nvPicPr>
        <p:blipFill rotWithShape="1">
          <a:blip r:embed="rId3">
            <a:alphaModFix/>
          </a:blip>
          <a:srcRect l="6239" t="7148" r="80041" b="46006"/>
          <a:stretch/>
        </p:blipFill>
        <p:spPr>
          <a:xfrm>
            <a:off x="6506800" y="2325372"/>
            <a:ext cx="570140" cy="572700"/>
          </a:xfrm>
          <a:prstGeom prst="rect">
            <a:avLst/>
          </a:prstGeom>
          <a:noFill/>
          <a:ln>
            <a:noFill/>
          </a:ln>
        </p:spPr>
      </p:pic>
      <p:cxnSp>
        <p:nvCxnSpPr>
          <p:cNvPr id="336" name="Google Shape;336;p37"/>
          <p:cNvCxnSpPr>
            <a:stCxn id="335" idx="2"/>
          </p:cNvCxnSpPr>
          <p:nvPr/>
        </p:nvCxnSpPr>
        <p:spPr>
          <a:xfrm>
            <a:off x="6791870" y="2898072"/>
            <a:ext cx="0" cy="447600"/>
          </a:xfrm>
          <a:prstGeom prst="straightConnector1">
            <a:avLst/>
          </a:prstGeom>
          <a:noFill/>
          <a:ln w="38100" cap="flat" cmpd="sng">
            <a:solidFill>
              <a:schemeClr val="dk1"/>
            </a:solidFill>
            <a:prstDash val="solid"/>
            <a:round/>
            <a:headEnd type="none" w="med" len="med"/>
            <a:tailEnd type="none" w="med" len="med"/>
          </a:ln>
        </p:spPr>
      </p:cxnSp>
      <p:pic>
        <p:nvPicPr>
          <p:cNvPr id="337" name="Google Shape;337;p37"/>
          <p:cNvPicPr preferRelativeResize="0"/>
          <p:nvPr/>
        </p:nvPicPr>
        <p:blipFill rotWithShape="1">
          <a:blip r:embed="rId3">
            <a:alphaModFix/>
          </a:blip>
          <a:srcRect l="6239" t="7148" r="80041" b="46006"/>
          <a:stretch/>
        </p:blipFill>
        <p:spPr>
          <a:xfrm>
            <a:off x="7401625" y="2325372"/>
            <a:ext cx="570140" cy="572700"/>
          </a:xfrm>
          <a:prstGeom prst="rect">
            <a:avLst/>
          </a:prstGeom>
          <a:noFill/>
          <a:ln>
            <a:noFill/>
          </a:ln>
        </p:spPr>
      </p:pic>
      <p:cxnSp>
        <p:nvCxnSpPr>
          <p:cNvPr id="338" name="Google Shape;338;p37"/>
          <p:cNvCxnSpPr>
            <a:stCxn id="337" idx="2"/>
          </p:cNvCxnSpPr>
          <p:nvPr/>
        </p:nvCxnSpPr>
        <p:spPr>
          <a:xfrm>
            <a:off x="7686695" y="2898072"/>
            <a:ext cx="0" cy="447600"/>
          </a:xfrm>
          <a:prstGeom prst="straightConnector1">
            <a:avLst/>
          </a:prstGeom>
          <a:noFill/>
          <a:ln w="38100" cap="flat" cmpd="sng">
            <a:solidFill>
              <a:schemeClr val="dk1"/>
            </a:solidFill>
            <a:prstDash val="solid"/>
            <a:round/>
            <a:headEnd type="none" w="med" len="med"/>
            <a:tailEnd type="none" w="med" len="med"/>
          </a:ln>
        </p:spPr>
      </p:cxnSp>
      <p:pic>
        <p:nvPicPr>
          <p:cNvPr id="339" name="Google Shape;339;p37"/>
          <p:cNvPicPr preferRelativeResize="0"/>
          <p:nvPr/>
        </p:nvPicPr>
        <p:blipFill rotWithShape="1">
          <a:blip r:embed="rId3">
            <a:alphaModFix/>
          </a:blip>
          <a:srcRect l="6239" t="7148" r="80041" b="46006"/>
          <a:stretch/>
        </p:blipFill>
        <p:spPr>
          <a:xfrm>
            <a:off x="8296450" y="2325372"/>
            <a:ext cx="570140" cy="572700"/>
          </a:xfrm>
          <a:prstGeom prst="rect">
            <a:avLst/>
          </a:prstGeom>
          <a:noFill/>
          <a:ln>
            <a:noFill/>
          </a:ln>
        </p:spPr>
      </p:pic>
      <p:cxnSp>
        <p:nvCxnSpPr>
          <p:cNvPr id="340" name="Google Shape;340;p37"/>
          <p:cNvCxnSpPr>
            <a:stCxn id="339" idx="2"/>
          </p:cNvCxnSpPr>
          <p:nvPr/>
        </p:nvCxnSpPr>
        <p:spPr>
          <a:xfrm>
            <a:off x="8581520" y="2898072"/>
            <a:ext cx="0" cy="447600"/>
          </a:xfrm>
          <a:prstGeom prst="straightConnector1">
            <a:avLst/>
          </a:prstGeom>
          <a:noFill/>
          <a:ln w="38100" cap="flat" cmpd="sng">
            <a:solidFill>
              <a:schemeClr val="dk1"/>
            </a:solidFill>
            <a:prstDash val="solid"/>
            <a:round/>
            <a:headEnd type="none" w="med" len="med"/>
            <a:tailEnd type="none" w="med" len="med"/>
          </a:ln>
        </p:spPr>
      </p:cxnSp>
      <p:cxnSp>
        <p:nvCxnSpPr>
          <p:cNvPr id="341" name="Google Shape;341;p37"/>
          <p:cNvCxnSpPr/>
          <p:nvPr/>
        </p:nvCxnSpPr>
        <p:spPr>
          <a:xfrm>
            <a:off x="5904738" y="3326800"/>
            <a:ext cx="2669100" cy="0"/>
          </a:xfrm>
          <a:prstGeom prst="straightConnector1">
            <a:avLst/>
          </a:prstGeom>
          <a:noFill/>
          <a:ln w="38100" cap="flat" cmpd="sng">
            <a:solidFill>
              <a:schemeClr val="dk1"/>
            </a:solidFill>
            <a:prstDash val="solid"/>
            <a:round/>
            <a:headEnd type="none" w="med" len="med"/>
            <a:tailEnd type="none" w="med" len="med"/>
          </a:ln>
        </p:spPr>
      </p:cxnSp>
      <p:sp>
        <p:nvSpPr>
          <p:cNvPr id="342" name="Google Shape;342;p37"/>
          <p:cNvSpPr txBox="1"/>
          <p:nvPr/>
        </p:nvSpPr>
        <p:spPr>
          <a:xfrm>
            <a:off x="5447100" y="1593775"/>
            <a:ext cx="1101300" cy="5541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800" b="1"/>
              <a:t>Source</a:t>
            </a:r>
            <a:r>
              <a:rPr lang="en" sz="800"/>
              <a:t>: A</a:t>
            </a:r>
            <a:endParaRPr sz="800"/>
          </a:p>
          <a:p>
            <a:pPr marL="0" lvl="0" indent="0" algn="l" rtl="0">
              <a:spcBef>
                <a:spcPts val="0"/>
              </a:spcBef>
              <a:spcAft>
                <a:spcPts val="0"/>
              </a:spcAft>
              <a:buNone/>
            </a:pPr>
            <a:r>
              <a:rPr lang="en" sz="800" b="1"/>
              <a:t>Destination</a:t>
            </a:r>
            <a:r>
              <a:rPr lang="en" sz="800"/>
              <a:t>: C</a:t>
            </a:r>
            <a:endParaRPr sz="800"/>
          </a:p>
          <a:p>
            <a:pPr marL="0" lvl="0" indent="0" algn="l" rtl="0">
              <a:spcBef>
                <a:spcPts val="0"/>
              </a:spcBef>
              <a:spcAft>
                <a:spcPts val="0"/>
              </a:spcAft>
              <a:buNone/>
            </a:pPr>
            <a:r>
              <a:rPr lang="en" sz="800"/>
              <a:t>“Hello, this is A…”</a:t>
            </a:r>
            <a:endParaRPr sz="800"/>
          </a:p>
        </p:txBody>
      </p:sp>
      <p:sp>
        <p:nvSpPr>
          <p:cNvPr id="343" name="Google Shape;343;p37"/>
          <p:cNvSpPr txBox="1"/>
          <p:nvPr/>
        </p:nvSpPr>
        <p:spPr>
          <a:xfrm>
            <a:off x="5767900" y="2391726"/>
            <a:ext cx="258300" cy="215400"/>
          </a:xfrm>
          <a:prstGeom prst="rect">
            <a:avLst/>
          </a:prstGeom>
          <a:noFill/>
          <a:ln>
            <a:noFill/>
          </a:ln>
        </p:spPr>
        <p:txBody>
          <a:bodyPr spcFirstLastPara="1" wrap="square" lIns="45700" tIns="45700" rIns="45700" bIns="45700" anchor="t" anchorCtr="0">
            <a:spAutoFit/>
          </a:bodyPr>
          <a:lstStyle/>
          <a:p>
            <a:pPr marL="0" lvl="0" indent="0" algn="ctr" rtl="0">
              <a:spcBef>
                <a:spcPts val="0"/>
              </a:spcBef>
              <a:spcAft>
                <a:spcPts val="0"/>
              </a:spcAft>
              <a:buNone/>
            </a:pPr>
            <a:r>
              <a:rPr lang="en" sz="800"/>
              <a:t>A</a:t>
            </a:r>
            <a:endParaRPr sz="800"/>
          </a:p>
        </p:txBody>
      </p:sp>
      <p:sp>
        <p:nvSpPr>
          <p:cNvPr id="344" name="Google Shape;344;p37"/>
          <p:cNvSpPr txBox="1"/>
          <p:nvPr/>
        </p:nvSpPr>
        <p:spPr>
          <a:xfrm>
            <a:off x="6662725" y="2391726"/>
            <a:ext cx="258300" cy="215400"/>
          </a:xfrm>
          <a:prstGeom prst="rect">
            <a:avLst/>
          </a:prstGeom>
          <a:noFill/>
          <a:ln>
            <a:noFill/>
          </a:ln>
        </p:spPr>
        <p:txBody>
          <a:bodyPr spcFirstLastPara="1" wrap="square" lIns="45700" tIns="45700" rIns="45700" bIns="45700" anchor="t" anchorCtr="0">
            <a:spAutoFit/>
          </a:bodyPr>
          <a:lstStyle/>
          <a:p>
            <a:pPr marL="0" lvl="0" indent="0" algn="ctr" rtl="0">
              <a:spcBef>
                <a:spcPts val="0"/>
              </a:spcBef>
              <a:spcAft>
                <a:spcPts val="0"/>
              </a:spcAft>
              <a:buNone/>
            </a:pPr>
            <a:r>
              <a:rPr lang="en" sz="800"/>
              <a:t>B</a:t>
            </a:r>
            <a:endParaRPr sz="800"/>
          </a:p>
        </p:txBody>
      </p:sp>
      <p:sp>
        <p:nvSpPr>
          <p:cNvPr id="345" name="Google Shape;345;p37"/>
          <p:cNvSpPr txBox="1"/>
          <p:nvPr/>
        </p:nvSpPr>
        <p:spPr>
          <a:xfrm>
            <a:off x="8452375" y="2391726"/>
            <a:ext cx="258300" cy="215400"/>
          </a:xfrm>
          <a:prstGeom prst="rect">
            <a:avLst/>
          </a:prstGeom>
          <a:noFill/>
          <a:ln>
            <a:noFill/>
          </a:ln>
        </p:spPr>
        <p:txBody>
          <a:bodyPr spcFirstLastPara="1" wrap="square" lIns="45700" tIns="45700" rIns="45700" bIns="45700" anchor="t" anchorCtr="0">
            <a:spAutoFit/>
          </a:bodyPr>
          <a:lstStyle/>
          <a:p>
            <a:pPr marL="0" lvl="0" indent="0" algn="ctr" rtl="0">
              <a:spcBef>
                <a:spcPts val="0"/>
              </a:spcBef>
              <a:spcAft>
                <a:spcPts val="0"/>
              </a:spcAft>
              <a:buNone/>
            </a:pPr>
            <a:r>
              <a:rPr lang="en" sz="800"/>
              <a:t>D</a:t>
            </a:r>
            <a:endParaRPr sz="800"/>
          </a:p>
        </p:txBody>
      </p:sp>
      <p:sp>
        <p:nvSpPr>
          <p:cNvPr id="346" name="Google Shape;346;p37"/>
          <p:cNvSpPr txBox="1"/>
          <p:nvPr/>
        </p:nvSpPr>
        <p:spPr>
          <a:xfrm>
            <a:off x="7557550" y="2391726"/>
            <a:ext cx="258300" cy="215400"/>
          </a:xfrm>
          <a:prstGeom prst="rect">
            <a:avLst/>
          </a:prstGeom>
          <a:noFill/>
          <a:ln>
            <a:noFill/>
          </a:ln>
        </p:spPr>
        <p:txBody>
          <a:bodyPr spcFirstLastPara="1" wrap="square" lIns="45700" tIns="45700" rIns="45700" bIns="45700" anchor="t" anchorCtr="0">
            <a:spAutoFit/>
          </a:bodyPr>
          <a:lstStyle/>
          <a:p>
            <a:pPr marL="0" lvl="0" indent="0" algn="ctr" rtl="0">
              <a:spcBef>
                <a:spcPts val="0"/>
              </a:spcBef>
              <a:spcAft>
                <a:spcPts val="0"/>
              </a:spcAft>
              <a:buNone/>
            </a:pPr>
            <a:r>
              <a:rPr lang="en" sz="800"/>
              <a:t>C</a:t>
            </a:r>
            <a:endParaRPr sz="800"/>
          </a:p>
        </p:txBody>
      </p:sp>
      <p:sp>
        <p:nvSpPr>
          <p:cNvPr id="347" name="Google Shape;347;p3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21</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32">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32">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32">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32">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32">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3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Google Shape;352;p38"/>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Layer 2: Link Layer</a:t>
            </a:r>
            <a:endParaRPr/>
          </a:p>
        </p:txBody>
      </p:sp>
      <p:sp>
        <p:nvSpPr>
          <p:cNvPr id="353" name="Google Shape;353;p38"/>
          <p:cNvSpPr txBox="1">
            <a:spLocks noGrp="1"/>
          </p:cNvSpPr>
          <p:nvPr>
            <p:ph type="body" idx="1"/>
          </p:nvPr>
        </p:nvSpPr>
        <p:spPr>
          <a:xfrm>
            <a:off x="198500" y="1246825"/>
            <a:ext cx="5142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In reality, computers aren’t all connected to the same wire</a:t>
            </a:r>
            <a:endParaRPr/>
          </a:p>
          <a:p>
            <a:pPr marL="914400" lvl="1" indent="-317500" algn="l" rtl="0">
              <a:spcBef>
                <a:spcPts val="0"/>
              </a:spcBef>
              <a:spcAft>
                <a:spcPts val="0"/>
              </a:spcAft>
              <a:buSzPts val="1400"/>
              <a:buChar char="○"/>
            </a:pPr>
            <a:r>
              <a:rPr lang="en"/>
              <a:t>Instead, local networks are a set of point-to-point links</a:t>
            </a:r>
            <a:endParaRPr/>
          </a:p>
          <a:p>
            <a:pPr marL="457200" lvl="0" indent="-342900" algn="l" rtl="0">
              <a:spcBef>
                <a:spcPts val="0"/>
              </a:spcBef>
              <a:spcAft>
                <a:spcPts val="0"/>
              </a:spcAft>
              <a:buSzPts val="1800"/>
              <a:buChar char="●"/>
            </a:pPr>
            <a:r>
              <a:rPr lang="en"/>
              <a:t>However, Layer 2 still allows direct addressing between any two devices</a:t>
            </a:r>
            <a:endParaRPr/>
          </a:p>
          <a:p>
            <a:pPr marL="914400" lvl="1" indent="-317500" algn="l" rtl="0">
              <a:spcBef>
                <a:spcPts val="0"/>
              </a:spcBef>
              <a:spcAft>
                <a:spcPts val="0"/>
              </a:spcAft>
              <a:buSzPts val="1400"/>
              <a:buChar char="○"/>
            </a:pPr>
            <a:r>
              <a:rPr lang="en"/>
              <a:t>Enabled by transmitting a frame across multiple physical links until it reaches its destination</a:t>
            </a:r>
            <a:endParaRPr/>
          </a:p>
          <a:p>
            <a:pPr marL="914400" lvl="1" indent="-317500" algn="l" rtl="0">
              <a:spcBef>
                <a:spcPts val="0"/>
              </a:spcBef>
              <a:spcAft>
                <a:spcPts val="0"/>
              </a:spcAft>
              <a:buSzPts val="1400"/>
              <a:buChar char="○"/>
            </a:pPr>
            <a:r>
              <a:rPr lang="en"/>
              <a:t>Provides an </a:t>
            </a:r>
            <a:r>
              <a:rPr lang="en" b="1"/>
              <a:t>abstraction</a:t>
            </a:r>
            <a:r>
              <a:rPr lang="en"/>
              <a:t> of a “everything is connected to one wire”</a:t>
            </a:r>
            <a:endParaRPr/>
          </a:p>
        </p:txBody>
      </p:sp>
      <p:sp>
        <p:nvSpPr>
          <p:cNvPr id="354" name="Google Shape;354;p38"/>
          <p:cNvSpPr txBox="1"/>
          <p:nvPr/>
        </p:nvSpPr>
        <p:spPr>
          <a:xfrm>
            <a:off x="5504475" y="2171725"/>
            <a:ext cx="1101300" cy="5541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800" b="1"/>
              <a:t>Source</a:t>
            </a:r>
            <a:r>
              <a:rPr lang="en" sz="800"/>
              <a:t>: A</a:t>
            </a:r>
            <a:endParaRPr sz="800"/>
          </a:p>
          <a:p>
            <a:pPr marL="0" lvl="0" indent="0" algn="l" rtl="0">
              <a:spcBef>
                <a:spcPts val="0"/>
              </a:spcBef>
              <a:spcAft>
                <a:spcPts val="0"/>
              </a:spcAft>
              <a:buNone/>
            </a:pPr>
            <a:r>
              <a:rPr lang="en" sz="800" b="1"/>
              <a:t>Dest</a:t>
            </a:r>
            <a:r>
              <a:rPr lang="en" sz="800"/>
              <a:t>: C</a:t>
            </a:r>
            <a:endParaRPr sz="800"/>
          </a:p>
          <a:p>
            <a:pPr marL="0" lvl="0" indent="0" algn="l" rtl="0">
              <a:spcBef>
                <a:spcPts val="0"/>
              </a:spcBef>
              <a:spcAft>
                <a:spcPts val="0"/>
              </a:spcAft>
              <a:buNone/>
            </a:pPr>
            <a:r>
              <a:rPr lang="en" sz="800"/>
              <a:t>“Hello, this is A…”</a:t>
            </a:r>
            <a:endParaRPr sz="800"/>
          </a:p>
        </p:txBody>
      </p:sp>
      <p:sp>
        <p:nvSpPr>
          <p:cNvPr id="355" name="Google Shape;355;p38"/>
          <p:cNvSpPr/>
          <p:nvPr/>
        </p:nvSpPr>
        <p:spPr>
          <a:xfrm>
            <a:off x="5448225" y="2806375"/>
            <a:ext cx="506400" cy="506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A</a:t>
            </a:r>
            <a:endParaRPr/>
          </a:p>
        </p:txBody>
      </p:sp>
      <p:sp>
        <p:nvSpPr>
          <p:cNvPr id="356" name="Google Shape;356;p38"/>
          <p:cNvSpPr/>
          <p:nvPr/>
        </p:nvSpPr>
        <p:spPr>
          <a:xfrm>
            <a:off x="7055825" y="2383625"/>
            <a:ext cx="506400" cy="506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B</a:t>
            </a:r>
            <a:endParaRPr/>
          </a:p>
        </p:txBody>
      </p:sp>
      <p:sp>
        <p:nvSpPr>
          <p:cNvPr id="357" name="Google Shape;357;p38"/>
          <p:cNvSpPr/>
          <p:nvPr/>
        </p:nvSpPr>
        <p:spPr>
          <a:xfrm>
            <a:off x="6052700" y="3907875"/>
            <a:ext cx="506400" cy="506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C</a:t>
            </a:r>
            <a:endParaRPr/>
          </a:p>
        </p:txBody>
      </p:sp>
      <p:sp>
        <p:nvSpPr>
          <p:cNvPr id="358" name="Google Shape;358;p38"/>
          <p:cNvSpPr/>
          <p:nvPr/>
        </p:nvSpPr>
        <p:spPr>
          <a:xfrm>
            <a:off x="7598075" y="3572375"/>
            <a:ext cx="506400" cy="506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D</a:t>
            </a:r>
            <a:endParaRPr/>
          </a:p>
        </p:txBody>
      </p:sp>
      <p:sp>
        <p:nvSpPr>
          <p:cNvPr id="359" name="Google Shape;359;p38"/>
          <p:cNvSpPr/>
          <p:nvPr/>
        </p:nvSpPr>
        <p:spPr>
          <a:xfrm>
            <a:off x="8431125" y="2859450"/>
            <a:ext cx="506400" cy="506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E</a:t>
            </a:r>
            <a:endParaRPr/>
          </a:p>
        </p:txBody>
      </p:sp>
      <p:cxnSp>
        <p:nvCxnSpPr>
          <p:cNvPr id="360" name="Google Shape;360;p38"/>
          <p:cNvCxnSpPr>
            <a:stCxn id="355" idx="6"/>
            <a:endCxn id="356" idx="2"/>
          </p:cNvCxnSpPr>
          <p:nvPr/>
        </p:nvCxnSpPr>
        <p:spPr>
          <a:xfrm rot="10800000" flipH="1">
            <a:off x="5954625" y="2636875"/>
            <a:ext cx="1101300" cy="422700"/>
          </a:xfrm>
          <a:prstGeom prst="straightConnector1">
            <a:avLst/>
          </a:prstGeom>
          <a:noFill/>
          <a:ln w="9525" cap="flat" cmpd="sng">
            <a:solidFill>
              <a:schemeClr val="dk2"/>
            </a:solidFill>
            <a:prstDash val="solid"/>
            <a:round/>
            <a:headEnd type="triangle" w="med" len="med"/>
            <a:tailEnd type="triangle" w="med" len="med"/>
          </a:ln>
        </p:spPr>
      </p:cxnSp>
      <p:cxnSp>
        <p:nvCxnSpPr>
          <p:cNvPr id="361" name="Google Shape;361;p38"/>
          <p:cNvCxnSpPr>
            <a:stCxn id="355" idx="5"/>
            <a:endCxn id="357" idx="1"/>
          </p:cNvCxnSpPr>
          <p:nvPr/>
        </p:nvCxnSpPr>
        <p:spPr>
          <a:xfrm>
            <a:off x="5880464" y="3238614"/>
            <a:ext cx="246300" cy="743400"/>
          </a:xfrm>
          <a:prstGeom prst="straightConnector1">
            <a:avLst/>
          </a:prstGeom>
          <a:noFill/>
          <a:ln w="9525" cap="flat" cmpd="sng">
            <a:solidFill>
              <a:schemeClr val="dk2"/>
            </a:solidFill>
            <a:prstDash val="solid"/>
            <a:round/>
            <a:headEnd type="triangle" w="med" len="med"/>
            <a:tailEnd type="triangle" w="med" len="med"/>
          </a:ln>
        </p:spPr>
      </p:cxnSp>
      <p:cxnSp>
        <p:nvCxnSpPr>
          <p:cNvPr id="362" name="Google Shape;362;p38"/>
          <p:cNvCxnSpPr>
            <a:stCxn id="357" idx="6"/>
            <a:endCxn id="358" idx="2"/>
          </p:cNvCxnSpPr>
          <p:nvPr/>
        </p:nvCxnSpPr>
        <p:spPr>
          <a:xfrm rot="10800000" flipH="1">
            <a:off x="6559100" y="3825675"/>
            <a:ext cx="1038900" cy="335400"/>
          </a:xfrm>
          <a:prstGeom prst="straightConnector1">
            <a:avLst/>
          </a:prstGeom>
          <a:noFill/>
          <a:ln w="9525" cap="flat" cmpd="sng">
            <a:solidFill>
              <a:schemeClr val="dk2"/>
            </a:solidFill>
            <a:prstDash val="solid"/>
            <a:round/>
            <a:headEnd type="triangle" w="med" len="med"/>
            <a:tailEnd type="triangle" w="med" len="med"/>
          </a:ln>
        </p:spPr>
      </p:cxnSp>
      <p:cxnSp>
        <p:nvCxnSpPr>
          <p:cNvPr id="363" name="Google Shape;363;p38"/>
          <p:cNvCxnSpPr>
            <a:stCxn id="356" idx="4"/>
            <a:endCxn id="357" idx="7"/>
          </p:cNvCxnSpPr>
          <p:nvPr/>
        </p:nvCxnSpPr>
        <p:spPr>
          <a:xfrm flipH="1">
            <a:off x="6484925" y="2890025"/>
            <a:ext cx="824100" cy="1092000"/>
          </a:xfrm>
          <a:prstGeom prst="straightConnector1">
            <a:avLst/>
          </a:prstGeom>
          <a:noFill/>
          <a:ln w="9525" cap="flat" cmpd="sng">
            <a:solidFill>
              <a:schemeClr val="dk2"/>
            </a:solidFill>
            <a:prstDash val="solid"/>
            <a:round/>
            <a:headEnd type="triangle" w="med" len="med"/>
            <a:tailEnd type="triangle" w="med" len="med"/>
          </a:ln>
        </p:spPr>
      </p:cxnSp>
      <p:cxnSp>
        <p:nvCxnSpPr>
          <p:cNvPr id="364" name="Google Shape;364;p38"/>
          <p:cNvCxnSpPr>
            <a:stCxn id="356" idx="5"/>
            <a:endCxn id="358" idx="0"/>
          </p:cNvCxnSpPr>
          <p:nvPr/>
        </p:nvCxnSpPr>
        <p:spPr>
          <a:xfrm>
            <a:off x="7488064" y="2815864"/>
            <a:ext cx="363300" cy="756600"/>
          </a:xfrm>
          <a:prstGeom prst="straightConnector1">
            <a:avLst/>
          </a:prstGeom>
          <a:noFill/>
          <a:ln w="9525" cap="flat" cmpd="sng">
            <a:solidFill>
              <a:schemeClr val="dk2"/>
            </a:solidFill>
            <a:prstDash val="solid"/>
            <a:round/>
            <a:headEnd type="triangle" w="med" len="med"/>
            <a:tailEnd type="triangle" w="med" len="med"/>
          </a:ln>
        </p:spPr>
      </p:cxnSp>
      <p:cxnSp>
        <p:nvCxnSpPr>
          <p:cNvPr id="365" name="Google Shape;365;p38"/>
          <p:cNvCxnSpPr>
            <a:endCxn id="359" idx="2"/>
          </p:cNvCxnSpPr>
          <p:nvPr/>
        </p:nvCxnSpPr>
        <p:spPr>
          <a:xfrm>
            <a:off x="7562325" y="2636850"/>
            <a:ext cx="868800" cy="475800"/>
          </a:xfrm>
          <a:prstGeom prst="straightConnector1">
            <a:avLst/>
          </a:prstGeom>
          <a:noFill/>
          <a:ln w="9525" cap="flat" cmpd="sng">
            <a:solidFill>
              <a:schemeClr val="dk2"/>
            </a:solidFill>
            <a:prstDash val="solid"/>
            <a:round/>
            <a:headEnd type="triangle" w="med" len="med"/>
            <a:tailEnd type="triangle" w="med" len="med"/>
          </a:ln>
        </p:spPr>
      </p:cxnSp>
      <p:cxnSp>
        <p:nvCxnSpPr>
          <p:cNvPr id="366" name="Google Shape;366;p38"/>
          <p:cNvCxnSpPr>
            <a:stCxn id="358" idx="7"/>
            <a:endCxn id="359" idx="3"/>
          </p:cNvCxnSpPr>
          <p:nvPr/>
        </p:nvCxnSpPr>
        <p:spPr>
          <a:xfrm rot="10800000" flipH="1">
            <a:off x="8030314" y="3291636"/>
            <a:ext cx="474900" cy="354900"/>
          </a:xfrm>
          <a:prstGeom prst="straightConnector1">
            <a:avLst/>
          </a:prstGeom>
          <a:noFill/>
          <a:ln w="9525" cap="flat" cmpd="sng">
            <a:solidFill>
              <a:schemeClr val="dk2"/>
            </a:solidFill>
            <a:prstDash val="solid"/>
            <a:round/>
            <a:headEnd type="triangle" w="med" len="med"/>
            <a:tailEnd type="triangle" w="med" len="med"/>
          </a:ln>
        </p:spPr>
      </p:cxnSp>
      <p:sp>
        <p:nvSpPr>
          <p:cNvPr id="367" name="Google Shape;367;p3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22</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5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5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5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5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p39"/>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Ethernet and MAC Addresses</a:t>
            </a:r>
            <a:endParaRPr/>
          </a:p>
        </p:txBody>
      </p:sp>
      <p:graphicFrame>
        <p:nvGraphicFramePr>
          <p:cNvPr id="373" name="Google Shape;373;p39"/>
          <p:cNvGraphicFramePr/>
          <p:nvPr/>
        </p:nvGraphicFramePr>
        <p:xfrm>
          <a:off x="1857375" y="1674275"/>
          <a:ext cx="3000000" cy="3000000"/>
        </p:xfrm>
        <a:graphic>
          <a:graphicData uri="http://schemas.openxmlformats.org/drawingml/2006/table">
            <a:tbl>
              <a:tblPr>
                <a:noFill/>
                <a:tableStyleId>{BFE604CA-AD57-4AB2-B3D3-69E05442DE48}</a:tableStyleId>
              </a:tblPr>
              <a:tblGrid>
                <a:gridCol w="904875">
                  <a:extLst>
                    <a:ext uri="{9D8B030D-6E8A-4147-A177-3AD203B41FA5}">
                      <a16:colId xmlns:a16="http://schemas.microsoft.com/office/drawing/2014/main" val="20000"/>
                    </a:ext>
                  </a:extLst>
                </a:gridCol>
                <a:gridCol w="904875">
                  <a:extLst>
                    <a:ext uri="{9D8B030D-6E8A-4147-A177-3AD203B41FA5}">
                      <a16:colId xmlns:a16="http://schemas.microsoft.com/office/drawing/2014/main" val="20001"/>
                    </a:ext>
                  </a:extLst>
                </a:gridCol>
                <a:gridCol w="904875">
                  <a:extLst>
                    <a:ext uri="{9D8B030D-6E8A-4147-A177-3AD203B41FA5}">
                      <a16:colId xmlns:a16="http://schemas.microsoft.com/office/drawing/2014/main" val="20002"/>
                    </a:ext>
                  </a:extLst>
                </a:gridCol>
                <a:gridCol w="904875">
                  <a:extLst>
                    <a:ext uri="{9D8B030D-6E8A-4147-A177-3AD203B41FA5}">
                      <a16:colId xmlns:a16="http://schemas.microsoft.com/office/drawing/2014/main" val="20003"/>
                    </a:ext>
                  </a:extLst>
                </a:gridCol>
                <a:gridCol w="904875">
                  <a:extLst>
                    <a:ext uri="{9D8B030D-6E8A-4147-A177-3AD203B41FA5}">
                      <a16:colId xmlns:a16="http://schemas.microsoft.com/office/drawing/2014/main" val="20004"/>
                    </a:ext>
                  </a:extLst>
                </a:gridCol>
                <a:gridCol w="904875">
                  <a:extLst>
                    <a:ext uri="{9D8B030D-6E8A-4147-A177-3AD203B41FA5}">
                      <a16:colId xmlns:a16="http://schemas.microsoft.com/office/drawing/2014/main" val="20005"/>
                    </a:ext>
                  </a:extLst>
                </a:gridCol>
              </a:tblGrid>
              <a:tr h="381000">
                <a:tc gridSpan="6">
                  <a:txBody>
                    <a:bodyPr/>
                    <a:lstStyle/>
                    <a:p>
                      <a:pPr marL="0" lvl="0" indent="0" algn="ctr" rtl="0">
                        <a:spcBef>
                          <a:spcPts val="0"/>
                        </a:spcBef>
                        <a:spcAft>
                          <a:spcPts val="0"/>
                        </a:spcAft>
                        <a:buNone/>
                      </a:pPr>
                      <a:r>
                        <a:rPr lang="en" b="1"/>
                        <a:t>Source MAC Address (6 bytes)</a:t>
                      </a:r>
                      <a:endParaRPr b="1"/>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FFE599"/>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81000">
                <a:tc gridSpan="6">
                  <a:txBody>
                    <a:bodyPr/>
                    <a:lstStyle/>
                    <a:p>
                      <a:pPr marL="0" lvl="0" indent="0" algn="ctr" rtl="0">
                        <a:spcBef>
                          <a:spcPts val="0"/>
                        </a:spcBef>
                        <a:spcAft>
                          <a:spcPts val="0"/>
                        </a:spcAft>
                        <a:buClr>
                          <a:schemeClr val="dk1"/>
                        </a:buClr>
                        <a:buSzPts val="1100"/>
                        <a:buFont typeface="Arial"/>
                        <a:buNone/>
                      </a:pPr>
                      <a:r>
                        <a:rPr lang="en" b="1">
                          <a:solidFill>
                            <a:schemeClr val="dk1"/>
                          </a:solidFill>
                        </a:rPr>
                        <a:t>Destination MAC Address (6 bytes)</a:t>
                      </a:r>
                      <a:endParaRPr b="1"/>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FFE599"/>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381000">
                <a:tc gridSpan="4">
                  <a:txBody>
                    <a:bodyPr/>
                    <a:lstStyle/>
                    <a:p>
                      <a:pPr marL="0" lvl="0" indent="0" algn="ctr" rtl="0">
                        <a:spcBef>
                          <a:spcPts val="0"/>
                        </a:spcBef>
                        <a:spcAft>
                          <a:spcPts val="0"/>
                        </a:spcAft>
                        <a:buNone/>
                      </a:pPr>
                      <a:r>
                        <a:rPr lang="en" b="1"/>
                        <a:t>VLAN Tag (4 bytes)</a:t>
                      </a:r>
                      <a:endParaRPr b="1"/>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FFE599"/>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2">
                  <a:txBody>
                    <a:bodyPr/>
                    <a:lstStyle/>
                    <a:p>
                      <a:pPr marL="0" lvl="0" indent="0" algn="ctr" rtl="0">
                        <a:spcBef>
                          <a:spcPts val="0"/>
                        </a:spcBef>
                        <a:spcAft>
                          <a:spcPts val="0"/>
                        </a:spcAft>
                        <a:buNone/>
                      </a:pPr>
                      <a:r>
                        <a:rPr lang="en" b="1"/>
                        <a:t>Type (2 bytes)</a:t>
                      </a:r>
                      <a:endParaRPr b="1"/>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FFE599"/>
                    </a:solidFill>
                  </a:tcPr>
                </a:tc>
                <a:tc hMerge="1">
                  <a:txBody>
                    <a:bodyPr/>
                    <a:lstStyle/>
                    <a:p>
                      <a:endParaRPr lang="en-US"/>
                    </a:p>
                  </a:txBody>
                  <a:tcPr/>
                </a:tc>
                <a:extLst>
                  <a:ext uri="{0D108BD9-81ED-4DB2-BD59-A6C34878D82A}">
                    <a16:rowId xmlns:a16="http://schemas.microsoft.com/office/drawing/2014/main" val="10002"/>
                  </a:ext>
                </a:extLst>
              </a:tr>
              <a:tr h="1509525">
                <a:tc gridSpan="6">
                  <a:txBody>
                    <a:bodyPr/>
                    <a:lstStyle/>
                    <a:p>
                      <a:pPr marL="0" lvl="0" indent="0" algn="ctr" rtl="0">
                        <a:spcBef>
                          <a:spcPts val="0"/>
                        </a:spcBef>
                        <a:spcAft>
                          <a:spcPts val="0"/>
                        </a:spcAft>
                        <a:buNone/>
                      </a:pPr>
                      <a:r>
                        <a:rPr lang="en" b="1"/>
                        <a:t>Data (variable-length)</a:t>
                      </a:r>
                      <a:endParaRPr b="1"/>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F4CCCC"/>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3"/>
                  </a:ext>
                </a:extLst>
              </a:tr>
            </a:tbl>
          </a:graphicData>
        </a:graphic>
      </p:graphicFrame>
      <p:sp>
        <p:nvSpPr>
          <p:cNvPr id="374" name="Google Shape;374;p39"/>
          <p:cNvSpPr txBox="1">
            <a:spLocks noGrp="1"/>
          </p:cNvSpPr>
          <p:nvPr>
            <p:ph type="body" idx="1"/>
          </p:nvPr>
        </p:nvSpPr>
        <p:spPr>
          <a:xfrm>
            <a:off x="512100" y="4520775"/>
            <a:ext cx="8119800" cy="572700"/>
          </a:xfrm>
          <a:prstGeom prst="rect">
            <a:avLst/>
          </a:prstGeom>
        </p:spPr>
        <p:txBody>
          <a:bodyPr spcFirstLastPara="1" wrap="square" lIns="91425" tIns="91425" rIns="91425" bIns="91425" anchor="t" anchorCtr="0">
            <a:normAutofit lnSpcReduction="10000"/>
          </a:bodyPr>
          <a:lstStyle/>
          <a:p>
            <a:pPr marL="0" lvl="0" indent="0" algn="ctr" rtl="0">
              <a:spcBef>
                <a:spcPts val="0"/>
              </a:spcBef>
              <a:spcAft>
                <a:spcPts val="1200"/>
              </a:spcAft>
              <a:buNone/>
            </a:pPr>
            <a:r>
              <a:rPr lang="en"/>
              <a:t>Ethernet header</a:t>
            </a:r>
            <a:endParaRPr/>
          </a:p>
        </p:txBody>
      </p:sp>
      <p:sp>
        <p:nvSpPr>
          <p:cNvPr id="375" name="Google Shape;375;p3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23</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0" name="Google Shape;380;p40"/>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Ethernet and MAC Addresses</a:t>
            </a:r>
            <a:endParaRPr/>
          </a:p>
        </p:txBody>
      </p:sp>
      <p:sp>
        <p:nvSpPr>
          <p:cNvPr id="381" name="Google Shape;381;p40"/>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b="1"/>
              <a:t>Ethernet</a:t>
            </a:r>
            <a:r>
              <a:rPr lang="en"/>
              <a:t>: A common layer 2 protocol that most endpoint devices use</a:t>
            </a:r>
            <a:endParaRPr/>
          </a:p>
          <a:p>
            <a:pPr marL="457200" lvl="0" indent="-342900" algn="l" rtl="0">
              <a:spcBef>
                <a:spcPts val="0"/>
              </a:spcBef>
              <a:spcAft>
                <a:spcPts val="0"/>
              </a:spcAft>
              <a:buSzPts val="1800"/>
              <a:buChar char="●"/>
            </a:pPr>
            <a:r>
              <a:rPr lang="en" b="1"/>
              <a:t>MAC address</a:t>
            </a:r>
            <a:r>
              <a:rPr lang="en"/>
              <a:t>: A 6-byte address that identifies a piece of network equipment (e.g. your phone’s Wi-Fi controller)</a:t>
            </a:r>
            <a:endParaRPr/>
          </a:p>
          <a:p>
            <a:pPr marL="914400" lvl="1" indent="-317500" algn="l" rtl="0">
              <a:spcBef>
                <a:spcPts val="0"/>
              </a:spcBef>
              <a:spcAft>
                <a:spcPts val="0"/>
              </a:spcAft>
              <a:buSzPts val="1400"/>
              <a:buChar char="○"/>
            </a:pPr>
            <a:r>
              <a:rPr lang="en"/>
              <a:t>Stands for </a:t>
            </a:r>
            <a:r>
              <a:rPr lang="en" b="1"/>
              <a:t>Media Access Control</a:t>
            </a:r>
            <a:r>
              <a:rPr lang="en"/>
              <a:t>, not message authentication code</a:t>
            </a:r>
            <a:endParaRPr/>
          </a:p>
          <a:p>
            <a:pPr marL="914400" lvl="1" indent="-317500" algn="l" rtl="0">
              <a:spcBef>
                <a:spcPts val="0"/>
              </a:spcBef>
              <a:spcAft>
                <a:spcPts val="0"/>
              </a:spcAft>
              <a:buSzPts val="1400"/>
              <a:buChar char="○"/>
            </a:pPr>
            <a:r>
              <a:rPr lang="en"/>
              <a:t>Typically represented as 6 hex bytes: </a:t>
            </a:r>
            <a:r>
              <a:rPr lang="en" b="1"/>
              <a:t>13:37:ca:fe:f0:0d</a:t>
            </a:r>
            <a:endParaRPr/>
          </a:p>
          <a:p>
            <a:pPr marL="914400" lvl="1" indent="-317500" algn="l" rtl="0">
              <a:spcBef>
                <a:spcPts val="0"/>
              </a:spcBef>
              <a:spcAft>
                <a:spcPts val="0"/>
              </a:spcAft>
              <a:buSzPts val="1400"/>
              <a:buChar char="○"/>
            </a:pPr>
            <a:r>
              <a:rPr lang="en"/>
              <a:t>The first 3 bytes are assigned to manufacturers (i.e. who made the equipment)</a:t>
            </a:r>
            <a:endParaRPr/>
          </a:p>
          <a:p>
            <a:pPr marL="1371600" lvl="2" indent="-317500" algn="l" rtl="0">
              <a:spcBef>
                <a:spcPts val="0"/>
              </a:spcBef>
              <a:spcAft>
                <a:spcPts val="0"/>
              </a:spcAft>
              <a:buSzPts val="1400"/>
              <a:buChar char="■"/>
            </a:pPr>
            <a:r>
              <a:rPr lang="en"/>
              <a:t>This is useful in identifying a device</a:t>
            </a:r>
            <a:endParaRPr/>
          </a:p>
          <a:p>
            <a:pPr marL="914400" lvl="1" indent="-317500" algn="l" rtl="0">
              <a:spcBef>
                <a:spcPts val="0"/>
              </a:spcBef>
              <a:spcAft>
                <a:spcPts val="0"/>
              </a:spcAft>
              <a:buSzPts val="1400"/>
              <a:buChar char="○"/>
            </a:pPr>
            <a:r>
              <a:rPr lang="en"/>
              <a:t>The last 3 bytes are device-specific</a:t>
            </a:r>
            <a:endParaRPr/>
          </a:p>
        </p:txBody>
      </p:sp>
      <p:sp>
        <p:nvSpPr>
          <p:cNvPr id="382" name="Google Shape;382;p4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24</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8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8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8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81">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81">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81">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sp>
        <p:nvSpPr>
          <p:cNvPr id="387" name="Google Shape;387;p41"/>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Layer 2: Link Layer</a:t>
            </a:r>
            <a:endParaRPr/>
          </a:p>
        </p:txBody>
      </p:sp>
      <p:sp>
        <p:nvSpPr>
          <p:cNvPr id="388" name="Google Shape;388;p41"/>
          <p:cNvSpPr/>
          <p:nvPr/>
        </p:nvSpPr>
        <p:spPr>
          <a:xfrm>
            <a:off x="6684025" y="3656663"/>
            <a:ext cx="1512900" cy="378300"/>
          </a:xfrm>
          <a:prstGeom prst="rect">
            <a:avLst/>
          </a:prstGeom>
          <a:solidFill>
            <a:srgbClr val="B4A7D6">
              <a:alpha val="50559"/>
            </a:srgbClr>
          </a:solidFill>
          <a:ln w="19050"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B7B7B7"/>
                </a:solidFill>
              </a:rPr>
              <a:t>Physical</a:t>
            </a:r>
            <a:endParaRPr b="1">
              <a:solidFill>
                <a:srgbClr val="B7B7B7"/>
              </a:solidFill>
            </a:endParaRPr>
          </a:p>
        </p:txBody>
      </p:sp>
      <p:sp>
        <p:nvSpPr>
          <p:cNvPr id="389" name="Google Shape;389;p41"/>
          <p:cNvSpPr txBox="1"/>
          <p:nvPr/>
        </p:nvSpPr>
        <p:spPr>
          <a:xfrm>
            <a:off x="6345475" y="3677588"/>
            <a:ext cx="252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D9D9D9"/>
                </a:solidFill>
              </a:rPr>
              <a:t>1</a:t>
            </a:r>
            <a:endParaRPr>
              <a:solidFill>
                <a:srgbClr val="D9D9D9"/>
              </a:solidFill>
            </a:endParaRPr>
          </a:p>
        </p:txBody>
      </p:sp>
      <p:sp>
        <p:nvSpPr>
          <p:cNvPr id="390" name="Google Shape;390;p41"/>
          <p:cNvSpPr/>
          <p:nvPr/>
        </p:nvSpPr>
        <p:spPr>
          <a:xfrm>
            <a:off x="6684025" y="1838663"/>
            <a:ext cx="1512900" cy="378300"/>
          </a:xfrm>
          <a:prstGeom prst="rect">
            <a:avLst/>
          </a:prstGeom>
          <a:solidFill>
            <a:srgbClr val="F1C232">
              <a:alpha val="50559"/>
            </a:srgbClr>
          </a:solidFill>
          <a:ln w="19050"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B7B7B7"/>
                </a:solidFill>
              </a:rPr>
              <a:t>Application</a:t>
            </a:r>
            <a:endParaRPr b="1">
              <a:solidFill>
                <a:srgbClr val="B7B7B7"/>
              </a:solidFill>
            </a:endParaRPr>
          </a:p>
        </p:txBody>
      </p:sp>
      <p:sp>
        <p:nvSpPr>
          <p:cNvPr id="391" name="Google Shape;391;p41"/>
          <p:cNvSpPr/>
          <p:nvPr/>
        </p:nvSpPr>
        <p:spPr>
          <a:xfrm>
            <a:off x="6684025" y="2293163"/>
            <a:ext cx="1512900" cy="378300"/>
          </a:xfrm>
          <a:prstGeom prst="rect">
            <a:avLst/>
          </a:prstGeom>
          <a:solidFill>
            <a:srgbClr val="F1C232">
              <a:alpha val="50559"/>
            </a:srgbClr>
          </a:solidFill>
          <a:ln w="19050"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B7B7B7"/>
                </a:solidFill>
              </a:rPr>
              <a:t>Transport</a:t>
            </a:r>
            <a:endParaRPr b="1">
              <a:solidFill>
                <a:srgbClr val="B7B7B7"/>
              </a:solidFill>
            </a:endParaRPr>
          </a:p>
        </p:txBody>
      </p:sp>
      <p:sp>
        <p:nvSpPr>
          <p:cNvPr id="392" name="Google Shape;392;p41"/>
          <p:cNvSpPr/>
          <p:nvPr/>
        </p:nvSpPr>
        <p:spPr>
          <a:xfrm>
            <a:off x="6684025" y="2747663"/>
            <a:ext cx="1512900" cy="378300"/>
          </a:xfrm>
          <a:prstGeom prst="rect">
            <a:avLst/>
          </a:prstGeom>
          <a:solidFill>
            <a:srgbClr val="F1C232">
              <a:alpha val="50559"/>
            </a:srgbClr>
          </a:solidFill>
          <a:ln w="19050"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B7B7B7"/>
                </a:solidFill>
              </a:rPr>
              <a:t>(Inter) Network</a:t>
            </a:r>
            <a:endParaRPr b="1">
              <a:solidFill>
                <a:srgbClr val="B7B7B7"/>
              </a:solidFill>
            </a:endParaRPr>
          </a:p>
        </p:txBody>
      </p:sp>
      <p:sp>
        <p:nvSpPr>
          <p:cNvPr id="393" name="Google Shape;393;p41"/>
          <p:cNvSpPr txBox="1"/>
          <p:nvPr/>
        </p:nvSpPr>
        <p:spPr>
          <a:xfrm>
            <a:off x="6345475" y="2752638"/>
            <a:ext cx="252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D9D9D9"/>
                </a:solidFill>
              </a:rPr>
              <a:t>3</a:t>
            </a:r>
            <a:endParaRPr>
              <a:solidFill>
                <a:srgbClr val="D9D9D9"/>
              </a:solidFill>
            </a:endParaRPr>
          </a:p>
        </p:txBody>
      </p:sp>
      <p:sp>
        <p:nvSpPr>
          <p:cNvPr id="394" name="Google Shape;394;p41"/>
          <p:cNvSpPr txBox="1"/>
          <p:nvPr/>
        </p:nvSpPr>
        <p:spPr>
          <a:xfrm>
            <a:off x="6345475" y="2280138"/>
            <a:ext cx="252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D9D9D9"/>
                </a:solidFill>
              </a:rPr>
              <a:t>4</a:t>
            </a:r>
            <a:endParaRPr>
              <a:solidFill>
                <a:srgbClr val="D9D9D9"/>
              </a:solidFill>
            </a:endParaRPr>
          </a:p>
        </p:txBody>
      </p:sp>
      <p:sp>
        <p:nvSpPr>
          <p:cNvPr id="395" name="Google Shape;395;p41"/>
          <p:cNvSpPr txBox="1"/>
          <p:nvPr/>
        </p:nvSpPr>
        <p:spPr>
          <a:xfrm>
            <a:off x="6345475" y="1827713"/>
            <a:ext cx="252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D9D9D9"/>
                </a:solidFill>
              </a:rPr>
              <a:t>7</a:t>
            </a:r>
            <a:endParaRPr>
              <a:solidFill>
                <a:srgbClr val="D9D9D9"/>
              </a:solidFill>
            </a:endParaRPr>
          </a:p>
        </p:txBody>
      </p:sp>
      <p:sp>
        <p:nvSpPr>
          <p:cNvPr id="396" name="Google Shape;396;p41"/>
          <p:cNvSpPr/>
          <p:nvPr/>
        </p:nvSpPr>
        <p:spPr>
          <a:xfrm>
            <a:off x="6684025" y="3202163"/>
            <a:ext cx="1512900" cy="378300"/>
          </a:xfrm>
          <a:prstGeom prst="rect">
            <a:avLst/>
          </a:prstGeom>
          <a:solidFill>
            <a:srgbClr val="B4A7D6"/>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t>Link</a:t>
            </a:r>
            <a:endParaRPr b="1"/>
          </a:p>
        </p:txBody>
      </p:sp>
      <p:sp>
        <p:nvSpPr>
          <p:cNvPr id="397" name="Google Shape;397;p41"/>
          <p:cNvSpPr txBox="1"/>
          <p:nvPr/>
        </p:nvSpPr>
        <p:spPr>
          <a:xfrm>
            <a:off x="6345475" y="3215100"/>
            <a:ext cx="252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666666"/>
                </a:solidFill>
              </a:rPr>
              <a:t>2</a:t>
            </a:r>
            <a:endParaRPr>
              <a:solidFill>
                <a:srgbClr val="666666"/>
              </a:solidFill>
            </a:endParaRPr>
          </a:p>
        </p:txBody>
      </p:sp>
      <p:sp>
        <p:nvSpPr>
          <p:cNvPr id="398" name="Google Shape;398;p41"/>
          <p:cNvSpPr txBox="1"/>
          <p:nvPr/>
        </p:nvSpPr>
        <p:spPr>
          <a:xfrm>
            <a:off x="920625" y="2163288"/>
            <a:ext cx="1101300" cy="5541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800" b="1"/>
              <a:t>Source</a:t>
            </a:r>
            <a:r>
              <a:rPr lang="en" sz="800"/>
              <a:t>: A</a:t>
            </a:r>
            <a:endParaRPr sz="800"/>
          </a:p>
          <a:p>
            <a:pPr marL="0" lvl="0" indent="0" algn="l" rtl="0">
              <a:spcBef>
                <a:spcPts val="0"/>
              </a:spcBef>
              <a:spcAft>
                <a:spcPts val="0"/>
              </a:spcAft>
              <a:buNone/>
            </a:pPr>
            <a:r>
              <a:rPr lang="en" sz="800" b="1"/>
              <a:t>Dest</a:t>
            </a:r>
            <a:r>
              <a:rPr lang="en" sz="800"/>
              <a:t>: C</a:t>
            </a:r>
            <a:endParaRPr sz="800"/>
          </a:p>
          <a:p>
            <a:pPr marL="0" lvl="0" indent="0" algn="l" rtl="0">
              <a:spcBef>
                <a:spcPts val="0"/>
              </a:spcBef>
              <a:spcAft>
                <a:spcPts val="0"/>
              </a:spcAft>
              <a:buNone/>
            </a:pPr>
            <a:r>
              <a:rPr lang="en" sz="800"/>
              <a:t>“Hello, this is A…”</a:t>
            </a:r>
            <a:endParaRPr sz="800"/>
          </a:p>
        </p:txBody>
      </p:sp>
      <p:sp>
        <p:nvSpPr>
          <p:cNvPr id="399" name="Google Shape;399;p41"/>
          <p:cNvSpPr txBox="1"/>
          <p:nvPr/>
        </p:nvSpPr>
        <p:spPr>
          <a:xfrm>
            <a:off x="2018975" y="1160600"/>
            <a:ext cx="3915600" cy="831300"/>
          </a:xfrm>
          <a:prstGeom prst="rect">
            <a:avLst/>
          </a:prstGeom>
          <a:solidFill>
            <a:schemeClr val="accent4"/>
          </a:solidFill>
          <a:ln w="19050" cap="flat" cmpd="sng">
            <a:solidFill>
              <a:schemeClr val="dk1"/>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a:t>Link layer: “How do I transmit this frame from A to C, making sure that no one else thinks the message is for them?”</a:t>
            </a:r>
            <a:endParaRPr/>
          </a:p>
        </p:txBody>
      </p:sp>
      <p:sp>
        <p:nvSpPr>
          <p:cNvPr id="400" name="Google Shape;400;p41"/>
          <p:cNvSpPr txBox="1"/>
          <p:nvPr/>
        </p:nvSpPr>
        <p:spPr>
          <a:xfrm>
            <a:off x="2255425" y="4566350"/>
            <a:ext cx="4428600" cy="400200"/>
          </a:xfrm>
          <a:prstGeom prst="rect">
            <a:avLst/>
          </a:prstGeom>
          <a:solidFill>
            <a:schemeClr val="accent4"/>
          </a:solidFill>
          <a:ln w="19050" cap="flat" cmpd="sng">
            <a:solidFill>
              <a:schemeClr val="dk1"/>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a:t>Next: How do we address every device in existence?</a:t>
            </a:r>
            <a:endParaRPr/>
          </a:p>
        </p:txBody>
      </p:sp>
      <p:pic>
        <p:nvPicPr>
          <p:cNvPr id="401" name="Google Shape;401;p41"/>
          <p:cNvPicPr preferRelativeResize="0"/>
          <p:nvPr/>
        </p:nvPicPr>
        <p:blipFill rotWithShape="1">
          <a:blip r:embed="rId3">
            <a:alphaModFix/>
          </a:blip>
          <a:srcRect l="6239" t="7148" r="80041" b="46006"/>
          <a:stretch/>
        </p:blipFill>
        <p:spPr>
          <a:xfrm>
            <a:off x="1237750" y="2883272"/>
            <a:ext cx="570140" cy="572700"/>
          </a:xfrm>
          <a:prstGeom prst="rect">
            <a:avLst/>
          </a:prstGeom>
          <a:noFill/>
          <a:ln>
            <a:noFill/>
          </a:ln>
        </p:spPr>
      </p:pic>
      <p:cxnSp>
        <p:nvCxnSpPr>
          <p:cNvPr id="402" name="Google Shape;402;p41"/>
          <p:cNvCxnSpPr>
            <a:stCxn id="401" idx="2"/>
          </p:cNvCxnSpPr>
          <p:nvPr/>
        </p:nvCxnSpPr>
        <p:spPr>
          <a:xfrm>
            <a:off x="1522820" y="3455972"/>
            <a:ext cx="0" cy="447600"/>
          </a:xfrm>
          <a:prstGeom prst="straightConnector1">
            <a:avLst/>
          </a:prstGeom>
          <a:noFill/>
          <a:ln w="38100" cap="flat" cmpd="sng">
            <a:solidFill>
              <a:schemeClr val="dk1"/>
            </a:solidFill>
            <a:prstDash val="solid"/>
            <a:round/>
            <a:headEnd type="none" w="med" len="med"/>
            <a:tailEnd type="none" w="med" len="med"/>
          </a:ln>
        </p:spPr>
      </p:cxnSp>
      <p:pic>
        <p:nvPicPr>
          <p:cNvPr id="403" name="Google Shape;403;p41"/>
          <p:cNvPicPr preferRelativeResize="0"/>
          <p:nvPr/>
        </p:nvPicPr>
        <p:blipFill rotWithShape="1">
          <a:blip r:embed="rId3">
            <a:alphaModFix/>
          </a:blip>
          <a:srcRect l="6239" t="7148" r="80041" b="46006"/>
          <a:stretch/>
        </p:blipFill>
        <p:spPr>
          <a:xfrm>
            <a:off x="2132575" y="2883272"/>
            <a:ext cx="570140" cy="572700"/>
          </a:xfrm>
          <a:prstGeom prst="rect">
            <a:avLst/>
          </a:prstGeom>
          <a:noFill/>
          <a:ln>
            <a:noFill/>
          </a:ln>
        </p:spPr>
      </p:pic>
      <p:cxnSp>
        <p:nvCxnSpPr>
          <p:cNvPr id="404" name="Google Shape;404;p41"/>
          <p:cNvCxnSpPr>
            <a:stCxn id="403" idx="2"/>
          </p:cNvCxnSpPr>
          <p:nvPr/>
        </p:nvCxnSpPr>
        <p:spPr>
          <a:xfrm>
            <a:off x="2417645" y="3455972"/>
            <a:ext cx="0" cy="447600"/>
          </a:xfrm>
          <a:prstGeom prst="straightConnector1">
            <a:avLst/>
          </a:prstGeom>
          <a:noFill/>
          <a:ln w="38100" cap="flat" cmpd="sng">
            <a:solidFill>
              <a:schemeClr val="dk1"/>
            </a:solidFill>
            <a:prstDash val="solid"/>
            <a:round/>
            <a:headEnd type="none" w="med" len="med"/>
            <a:tailEnd type="none" w="med" len="med"/>
          </a:ln>
        </p:spPr>
      </p:cxnSp>
      <p:pic>
        <p:nvPicPr>
          <p:cNvPr id="405" name="Google Shape;405;p41"/>
          <p:cNvPicPr preferRelativeResize="0"/>
          <p:nvPr/>
        </p:nvPicPr>
        <p:blipFill rotWithShape="1">
          <a:blip r:embed="rId3">
            <a:alphaModFix/>
          </a:blip>
          <a:srcRect l="6239" t="7148" r="80041" b="46006"/>
          <a:stretch/>
        </p:blipFill>
        <p:spPr>
          <a:xfrm>
            <a:off x="3027400" y="2883272"/>
            <a:ext cx="570140" cy="572700"/>
          </a:xfrm>
          <a:prstGeom prst="rect">
            <a:avLst/>
          </a:prstGeom>
          <a:noFill/>
          <a:ln>
            <a:noFill/>
          </a:ln>
        </p:spPr>
      </p:pic>
      <p:cxnSp>
        <p:nvCxnSpPr>
          <p:cNvPr id="406" name="Google Shape;406;p41"/>
          <p:cNvCxnSpPr>
            <a:stCxn id="405" idx="2"/>
          </p:cNvCxnSpPr>
          <p:nvPr/>
        </p:nvCxnSpPr>
        <p:spPr>
          <a:xfrm>
            <a:off x="3312470" y="3455972"/>
            <a:ext cx="0" cy="447600"/>
          </a:xfrm>
          <a:prstGeom prst="straightConnector1">
            <a:avLst/>
          </a:prstGeom>
          <a:noFill/>
          <a:ln w="38100" cap="flat" cmpd="sng">
            <a:solidFill>
              <a:schemeClr val="dk1"/>
            </a:solidFill>
            <a:prstDash val="solid"/>
            <a:round/>
            <a:headEnd type="none" w="med" len="med"/>
            <a:tailEnd type="none" w="med" len="med"/>
          </a:ln>
        </p:spPr>
      </p:cxnSp>
      <p:pic>
        <p:nvPicPr>
          <p:cNvPr id="407" name="Google Shape;407;p41"/>
          <p:cNvPicPr preferRelativeResize="0"/>
          <p:nvPr/>
        </p:nvPicPr>
        <p:blipFill rotWithShape="1">
          <a:blip r:embed="rId3">
            <a:alphaModFix/>
          </a:blip>
          <a:srcRect l="6239" t="7148" r="80041" b="46006"/>
          <a:stretch/>
        </p:blipFill>
        <p:spPr>
          <a:xfrm>
            <a:off x="3922225" y="2883272"/>
            <a:ext cx="570140" cy="572700"/>
          </a:xfrm>
          <a:prstGeom prst="rect">
            <a:avLst/>
          </a:prstGeom>
          <a:noFill/>
          <a:ln>
            <a:noFill/>
          </a:ln>
        </p:spPr>
      </p:pic>
      <p:cxnSp>
        <p:nvCxnSpPr>
          <p:cNvPr id="408" name="Google Shape;408;p41"/>
          <p:cNvCxnSpPr>
            <a:stCxn id="407" idx="2"/>
          </p:cNvCxnSpPr>
          <p:nvPr/>
        </p:nvCxnSpPr>
        <p:spPr>
          <a:xfrm>
            <a:off x="4207295" y="3455972"/>
            <a:ext cx="0" cy="447600"/>
          </a:xfrm>
          <a:prstGeom prst="straightConnector1">
            <a:avLst/>
          </a:prstGeom>
          <a:noFill/>
          <a:ln w="38100" cap="flat" cmpd="sng">
            <a:solidFill>
              <a:schemeClr val="dk1"/>
            </a:solidFill>
            <a:prstDash val="solid"/>
            <a:round/>
            <a:headEnd type="none" w="med" len="med"/>
            <a:tailEnd type="none" w="med" len="med"/>
          </a:ln>
        </p:spPr>
      </p:cxnSp>
      <p:cxnSp>
        <p:nvCxnSpPr>
          <p:cNvPr id="409" name="Google Shape;409;p41"/>
          <p:cNvCxnSpPr/>
          <p:nvPr/>
        </p:nvCxnSpPr>
        <p:spPr>
          <a:xfrm>
            <a:off x="1530513" y="3884700"/>
            <a:ext cx="2669100" cy="0"/>
          </a:xfrm>
          <a:prstGeom prst="straightConnector1">
            <a:avLst/>
          </a:prstGeom>
          <a:noFill/>
          <a:ln w="38100" cap="flat" cmpd="sng">
            <a:solidFill>
              <a:schemeClr val="dk1"/>
            </a:solidFill>
            <a:prstDash val="solid"/>
            <a:round/>
            <a:headEnd type="none" w="med" len="med"/>
            <a:tailEnd type="none" w="med" len="med"/>
          </a:ln>
        </p:spPr>
      </p:cxnSp>
      <p:sp>
        <p:nvSpPr>
          <p:cNvPr id="410" name="Google Shape;410;p41"/>
          <p:cNvSpPr txBox="1"/>
          <p:nvPr/>
        </p:nvSpPr>
        <p:spPr>
          <a:xfrm>
            <a:off x="1393675" y="2949626"/>
            <a:ext cx="258300" cy="215400"/>
          </a:xfrm>
          <a:prstGeom prst="rect">
            <a:avLst/>
          </a:prstGeom>
          <a:noFill/>
          <a:ln>
            <a:noFill/>
          </a:ln>
        </p:spPr>
        <p:txBody>
          <a:bodyPr spcFirstLastPara="1" wrap="square" lIns="45700" tIns="45700" rIns="45700" bIns="45700" anchor="t" anchorCtr="0">
            <a:spAutoFit/>
          </a:bodyPr>
          <a:lstStyle/>
          <a:p>
            <a:pPr marL="0" lvl="0" indent="0" algn="ctr" rtl="0">
              <a:spcBef>
                <a:spcPts val="0"/>
              </a:spcBef>
              <a:spcAft>
                <a:spcPts val="0"/>
              </a:spcAft>
              <a:buNone/>
            </a:pPr>
            <a:r>
              <a:rPr lang="en" sz="800"/>
              <a:t>A</a:t>
            </a:r>
            <a:endParaRPr sz="800"/>
          </a:p>
        </p:txBody>
      </p:sp>
      <p:sp>
        <p:nvSpPr>
          <p:cNvPr id="411" name="Google Shape;411;p41"/>
          <p:cNvSpPr txBox="1"/>
          <p:nvPr/>
        </p:nvSpPr>
        <p:spPr>
          <a:xfrm>
            <a:off x="2288500" y="2949626"/>
            <a:ext cx="258300" cy="215400"/>
          </a:xfrm>
          <a:prstGeom prst="rect">
            <a:avLst/>
          </a:prstGeom>
          <a:noFill/>
          <a:ln>
            <a:noFill/>
          </a:ln>
        </p:spPr>
        <p:txBody>
          <a:bodyPr spcFirstLastPara="1" wrap="square" lIns="45700" tIns="45700" rIns="45700" bIns="45700" anchor="t" anchorCtr="0">
            <a:spAutoFit/>
          </a:bodyPr>
          <a:lstStyle/>
          <a:p>
            <a:pPr marL="0" lvl="0" indent="0" algn="ctr" rtl="0">
              <a:spcBef>
                <a:spcPts val="0"/>
              </a:spcBef>
              <a:spcAft>
                <a:spcPts val="0"/>
              </a:spcAft>
              <a:buNone/>
            </a:pPr>
            <a:r>
              <a:rPr lang="en" sz="800"/>
              <a:t>B</a:t>
            </a:r>
            <a:endParaRPr sz="800"/>
          </a:p>
        </p:txBody>
      </p:sp>
      <p:sp>
        <p:nvSpPr>
          <p:cNvPr id="412" name="Google Shape;412;p41"/>
          <p:cNvSpPr txBox="1"/>
          <p:nvPr/>
        </p:nvSpPr>
        <p:spPr>
          <a:xfrm>
            <a:off x="4078150" y="2949626"/>
            <a:ext cx="258300" cy="215400"/>
          </a:xfrm>
          <a:prstGeom prst="rect">
            <a:avLst/>
          </a:prstGeom>
          <a:noFill/>
          <a:ln>
            <a:noFill/>
          </a:ln>
        </p:spPr>
        <p:txBody>
          <a:bodyPr spcFirstLastPara="1" wrap="square" lIns="45700" tIns="45700" rIns="45700" bIns="45700" anchor="t" anchorCtr="0">
            <a:spAutoFit/>
          </a:bodyPr>
          <a:lstStyle/>
          <a:p>
            <a:pPr marL="0" lvl="0" indent="0" algn="ctr" rtl="0">
              <a:spcBef>
                <a:spcPts val="0"/>
              </a:spcBef>
              <a:spcAft>
                <a:spcPts val="0"/>
              </a:spcAft>
              <a:buNone/>
            </a:pPr>
            <a:r>
              <a:rPr lang="en" sz="800"/>
              <a:t>D</a:t>
            </a:r>
            <a:endParaRPr sz="800"/>
          </a:p>
        </p:txBody>
      </p:sp>
      <p:sp>
        <p:nvSpPr>
          <p:cNvPr id="413" name="Google Shape;413;p41"/>
          <p:cNvSpPr txBox="1"/>
          <p:nvPr/>
        </p:nvSpPr>
        <p:spPr>
          <a:xfrm>
            <a:off x="3183325" y="2949626"/>
            <a:ext cx="258300" cy="215400"/>
          </a:xfrm>
          <a:prstGeom prst="rect">
            <a:avLst/>
          </a:prstGeom>
          <a:noFill/>
          <a:ln>
            <a:noFill/>
          </a:ln>
        </p:spPr>
        <p:txBody>
          <a:bodyPr spcFirstLastPara="1" wrap="square" lIns="45700" tIns="45700" rIns="45700" bIns="45700" anchor="t" anchorCtr="0">
            <a:spAutoFit/>
          </a:bodyPr>
          <a:lstStyle/>
          <a:p>
            <a:pPr marL="0" lvl="0" indent="0" algn="ctr" rtl="0">
              <a:spcBef>
                <a:spcPts val="0"/>
              </a:spcBef>
              <a:spcAft>
                <a:spcPts val="0"/>
              </a:spcAft>
              <a:buNone/>
            </a:pPr>
            <a:r>
              <a:rPr lang="en" sz="800"/>
              <a:t>C</a:t>
            </a:r>
            <a:endParaRPr sz="800"/>
          </a:p>
        </p:txBody>
      </p:sp>
      <p:sp>
        <p:nvSpPr>
          <p:cNvPr id="414" name="Google Shape;414;p4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25</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sp>
        <p:nvSpPr>
          <p:cNvPr id="419" name="Google Shape;419;p42"/>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Layer 3: Network Layer</a:t>
            </a:r>
            <a:endParaRPr/>
          </a:p>
        </p:txBody>
      </p:sp>
      <p:sp>
        <p:nvSpPr>
          <p:cNvPr id="420" name="Google Shape;420;p42"/>
          <p:cNvSpPr/>
          <p:nvPr/>
        </p:nvSpPr>
        <p:spPr>
          <a:xfrm>
            <a:off x="6684025" y="3656663"/>
            <a:ext cx="1512900" cy="378300"/>
          </a:xfrm>
          <a:prstGeom prst="rect">
            <a:avLst/>
          </a:prstGeom>
          <a:solidFill>
            <a:srgbClr val="B4A7D6">
              <a:alpha val="50559"/>
            </a:srgbClr>
          </a:solidFill>
          <a:ln w="19050"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B7B7B7"/>
                </a:solidFill>
              </a:rPr>
              <a:t>Physical</a:t>
            </a:r>
            <a:endParaRPr b="1">
              <a:solidFill>
                <a:srgbClr val="B7B7B7"/>
              </a:solidFill>
            </a:endParaRPr>
          </a:p>
        </p:txBody>
      </p:sp>
      <p:sp>
        <p:nvSpPr>
          <p:cNvPr id="421" name="Google Shape;421;p42"/>
          <p:cNvSpPr txBox="1">
            <a:spLocks noGrp="1"/>
          </p:cNvSpPr>
          <p:nvPr>
            <p:ph type="body" idx="1"/>
          </p:nvPr>
        </p:nvSpPr>
        <p:spPr>
          <a:xfrm>
            <a:off x="198500" y="1246825"/>
            <a:ext cx="5142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b="1"/>
              <a:t>Provides</a:t>
            </a:r>
            <a:r>
              <a:rPr lang="en"/>
              <a:t>: Sending packets from any device to any other device</a:t>
            </a:r>
            <a:endParaRPr/>
          </a:p>
          <a:p>
            <a:pPr marL="914400" lvl="1" indent="-317500" algn="l" rtl="0">
              <a:spcBef>
                <a:spcPts val="0"/>
              </a:spcBef>
              <a:spcAft>
                <a:spcPts val="0"/>
              </a:spcAft>
              <a:buSzPts val="1400"/>
              <a:buChar char="○"/>
            </a:pPr>
            <a:r>
              <a:rPr lang="en" b="1"/>
              <a:t>Relies upon</a:t>
            </a:r>
            <a:r>
              <a:rPr lang="en"/>
              <a:t>: Sending frames directly from one device to another </a:t>
            </a:r>
            <a:endParaRPr/>
          </a:p>
          <a:p>
            <a:pPr marL="914400" lvl="1" indent="-317500" algn="l" rtl="0">
              <a:spcBef>
                <a:spcPts val="0"/>
              </a:spcBef>
              <a:spcAft>
                <a:spcPts val="0"/>
              </a:spcAft>
              <a:buSzPts val="1400"/>
              <a:buChar char="○"/>
            </a:pPr>
            <a:r>
              <a:rPr lang="en"/>
              <a:t>Encodes messages into groups of bits called “packets”</a:t>
            </a:r>
            <a:endParaRPr/>
          </a:p>
          <a:p>
            <a:pPr marL="914400" lvl="1" indent="-317500" algn="l" rtl="0">
              <a:spcBef>
                <a:spcPts val="0"/>
              </a:spcBef>
              <a:spcAft>
                <a:spcPts val="0"/>
              </a:spcAft>
              <a:buSzPts val="1400"/>
              <a:buChar char="○"/>
            </a:pPr>
            <a:r>
              <a:rPr lang="en"/>
              <a:t>Bridges multiple LANs to provide global addressing</a:t>
            </a:r>
            <a:endParaRPr b="1"/>
          </a:p>
          <a:p>
            <a:pPr marL="457200" lvl="0" indent="-342900" algn="l" rtl="0">
              <a:spcBef>
                <a:spcPts val="0"/>
              </a:spcBef>
              <a:spcAft>
                <a:spcPts val="0"/>
              </a:spcAft>
              <a:buSzPts val="1800"/>
              <a:buChar char="●"/>
            </a:pPr>
            <a:r>
              <a:rPr lang="en"/>
              <a:t>Examples</a:t>
            </a:r>
            <a:endParaRPr/>
          </a:p>
          <a:p>
            <a:pPr marL="914400" lvl="1" indent="-317500" algn="l" rtl="0">
              <a:spcBef>
                <a:spcPts val="0"/>
              </a:spcBef>
              <a:spcAft>
                <a:spcPts val="0"/>
              </a:spcAft>
              <a:buSzPts val="1400"/>
              <a:buChar char="○"/>
            </a:pPr>
            <a:r>
              <a:rPr lang="en"/>
              <a:t>Internet Protocol (IP)</a:t>
            </a:r>
            <a:endParaRPr/>
          </a:p>
        </p:txBody>
      </p:sp>
      <p:sp>
        <p:nvSpPr>
          <p:cNvPr id="422" name="Google Shape;422;p42"/>
          <p:cNvSpPr txBox="1"/>
          <p:nvPr/>
        </p:nvSpPr>
        <p:spPr>
          <a:xfrm>
            <a:off x="6345475" y="3677588"/>
            <a:ext cx="252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D9D9D9"/>
                </a:solidFill>
              </a:rPr>
              <a:t>1</a:t>
            </a:r>
            <a:endParaRPr>
              <a:solidFill>
                <a:srgbClr val="D9D9D9"/>
              </a:solidFill>
            </a:endParaRPr>
          </a:p>
        </p:txBody>
      </p:sp>
      <p:sp>
        <p:nvSpPr>
          <p:cNvPr id="423" name="Google Shape;423;p42"/>
          <p:cNvSpPr/>
          <p:nvPr/>
        </p:nvSpPr>
        <p:spPr>
          <a:xfrm>
            <a:off x="6684025" y="1838663"/>
            <a:ext cx="1512900" cy="378300"/>
          </a:xfrm>
          <a:prstGeom prst="rect">
            <a:avLst/>
          </a:prstGeom>
          <a:solidFill>
            <a:srgbClr val="F1C232">
              <a:alpha val="50559"/>
            </a:srgbClr>
          </a:solidFill>
          <a:ln w="19050"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B7B7B7"/>
                </a:solidFill>
              </a:rPr>
              <a:t>Application</a:t>
            </a:r>
            <a:endParaRPr b="1">
              <a:solidFill>
                <a:srgbClr val="B7B7B7"/>
              </a:solidFill>
            </a:endParaRPr>
          </a:p>
        </p:txBody>
      </p:sp>
      <p:sp>
        <p:nvSpPr>
          <p:cNvPr id="424" name="Google Shape;424;p42"/>
          <p:cNvSpPr/>
          <p:nvPr/>
        </p:nvSpPr>
        <p:spPr>
          <a:xfrm>
            <a:off x="6684025" y="2293163"/>
            <a:ext cx="1512900" cy="378300"/>
          </a:xfrm>
          <a:prstGeom prst="rect">
            <a:avLst/>
          </a:prstGeom>
          <a:solidFill>
            <a:srgbClr val="F1C232">
              <a:alpha val="50559"/>
            </a:srgbClr>
          </a:solidFill>
          <a:ln w="19050"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B7B7B7"/>
                </a:solidFill>
              </a:rPr>
              <a:t>Transport</a:t>
            </a:r>
            <a:endParaRPr b="1">
              <a:solidFill>
                <a:srgbClr val="B7B7B7"/>
              </a:solidFill>
            </a:endParaRPr>
          </a:p>
        </p:txBody>
      </p:sp>
      <p:sp>
        <p:nvSpPr>
          <p:cNvPr id="425" name="Google Shape;425;p42"/>
          <p:cNvSpPr txBox="1"/>
          <p:nvPr/>
        </p:nvSpPr>
        <p:spPr>
          <a:xfrm>
            <a:off x="6345475" y="2280138"/>
            <a:ext cx="252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D9D9D9"/>
                </a:solidFill>
              </a:rPr>
              <a:t>4</a:t>
            </a:r>
            <a:endParaRPr>
              <a:solidFill>
                <a:srgbClr val="D9D9D9"/>
              </a:solidFill>
            </a:endParaRPr>
          </a:p>
        </p:txBody>
      </p:sp>
      <p:sp>
        <p:nvSpPr>
          <p:cNvPr id="426" name="Google Shape;426;p42"/>
          <p:cNvSpPr txBox="1"/>
          <p:nvPr/>
        </p:nvSpPr>
        <p:spPr>
          <a:xfrm>
            <a:off x="6345475" y="1827713"/>
            <a:ext cx="252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D9D9D9"/>
                </a:solidFill>
              </a:rPr>
              <a:t>7</a:t>
            </a:r>
            <a:endParaRPr>
              <a:solidFill>
                <a:srgbClr val="D9D9D9"/>
              </a:solidFill>
            </a:endParaRPr>
          </a:p>
        </p:txBody>
      </p:sp>
      <p:sp>
        <p:nvSpPr>
          <p:cNvPr id="427" name="Google Shape;427;p42"/>
          <p:cNvSpPr/>
          <p:nvPr/>
        </p:nvSpPr>
        <p:spPr>
          <a:xfrm>
            <a:off x="6684025" y="2747663"/>
            <a:ext cx="1512900" cy="378300"/>
          </a:xfrm>
          <a:prstGeom prst="rect">
            <a:avLst/>
          </a:prstGeom>
          <a:solidFill>
            <a:srgbClr val="F1C23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t>(Inter) Network</a:t>
            </a:r>
            <a:endParaRPr b="1"/>
          </a:p>
        </p:txBody>
      </p:sp>
      <p:sp>
        <p:nvSpPr>
          <p:cNvPr id="428" name="Google Shape;428;p42"/>
          <p:cNvSpPr txBox="1"/>
          <p:nvPr/>
        </p:nvSpPr>
        <p:spPr>
          <a:xfrm>
            <a:off x="6345475" y="2752638"/>
            <a:ext cx="252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666666"/>
                </a:solidFill>
              </a:rPr>
              <a:t>3</a:t>
            </a:r>
            <a:endParaRPr>
              <a:solidFill>
                <a:srgbClr val="666666"/>
              </a:solidFill>
            </a:endParaRPr>
          </a:p>
        </p:txBody>
      </p:sp>
      <p:sp>
        <p:nvSpPr>
          <p:cNvPr id="429" name="Google Shape;429;p42"/>
          <p:cNvSpPr/>
          <p:nvPr/>
        </p:nvSpPr>
        <p:spPr>
          <a:xfrm>
            <a:off x="6684025" y="3202163"/>
            <a:ext cx="1512900" cy="378300"/>
          </a:xfrm>
          <a:prstGeom prst="rect">
            <a:avLst/>
          </a:prstGeom>
          <a:solidFill>
            <a:srgbClr val="B4A7D6">
              <a:alpha val="50559"/>
            </a:srgbClr>
          </a:solidFill>
          <a:ln w="19050"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B7B7B7"/>
                </a:solidFill>
              </a:rPr>
              <a:t>Link</a:t>
            </a:r>
            <a:endParaRPr b="1">
              <a:solidFill>
                <a:srgbClr val="B7B7B7"/>
              </a:solidFill>
            </a:endParaRPr>
          </a:p>
        </p:txBody>
      </p:sp>
      <p:sp>
        <p:nvSpPr>
          <p:cNvPr id="430" name="Google Shape;430;p42"/>
          <p:cNvSpPr txBox="1"/>
          <p:nvPr/>
        </p:nvSpPr>
        <p:spPr>
          <a:xfrm>
            <a:off x="6345475" y="3215100"/>
            <a:ext cx="252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D9D9D9"/>
                </a:solidFill>
              </a:rPr>
              <a:t>2</a:t>
            </a:r>
            <a:endParaRPr>
              <a:solidFill>
                <a:srgbClr val="D9D9D9"/>
              </a:solidFill>
            </a:endParaRPr>
          </a:p>
        </p:txBody>
      </p:sp>
      <p:sp>
        <p:nvSpPr>
          <p:cNvPr id="431" name="Google Shape;431;p4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26</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2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2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2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21">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2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35"/>
        <p:cNvGrpSpPr/>
        <p:nvPr/>
      </p:nvGrpSpPr>
      <p:grpSpPr>
        <a:xfrm>
          <a:off x="0" y="0"/>
          <a:ext cx="0" cy="0"/>
          <a:chOff x="0" y="0"/>
          <a:chExt cx="0" cy="0"/>
        </a:xfrm>
      </p:grpSpPr>
      <p:sp>
        <p:nvSpPr>
          <p:cNvPr id="436" name="Google Shape;436;p43"/>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Layer 3: Network Layer</a:t>
            </a:r>
            <a:endParaRPr/>
          </a:p>
        </p:txBody>
      </p:sp>
      <p:sp>
        <p:nvSpPr>
          <p:cNvPr id="437" name="Google Shape;437;p43"/>
          <p:cNvSpPr txBox="1">
            <a:spLocks noGrp="1"/>
          </p:cNvSpPr>
          <p:nvPr>
            <p:ph type="body" idx="1"/>
          </p:nvPr>
        </p:nvSpPr>
        <p:spPr>
          <a:xfrm>
            <a:off x="198500" y="1246825"/>
            <a:ext cx="5142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Recall the ideal layer 2 model: All devices can directly address all other devices</a:t>
            </a:r>
            <a:endParaRPr/>
          </a:p>
          <a:p>
            <a:pPr marL="914400" lvl="1" indent="-317500" algn="l" rtl="0">
              <a:spcBef>
                <a:spcPts val="0"/>
              </a:spcBef>
              <a:spcAft>
                <a:spcPts val="0"/>
              </a:spcAft>
              <a:buSzPts val="1400"/>
              <a:buChar char="○"/>
            </a:pPr>
            <a:r>
              <a:rPr lang="en"/>
              <a:t>This would not scale to the size of the Internet!</a:t>
            </a:r>
            <a:endParaRPr/>
          </a:p>
          <a:p>
            <a:pPr marL="457200" lvl="0" indent="-342900" algn="l" rtl="0">
              <a:spcBef>
                <a:spcPts val="0"/>
              </a:spcBef>
              <a:spcAft>
                <a:spcPts val="0"/>
              </a:spcAft>
              <a:buSzPts val="1800"/>
              <a:buChar char="●"/>
            </a:pPr>
            <a:r>
              <a:rPr lang="en"/>
              <a:t>Instead, allow packets to be </a:t>
            </a:r>
            <a:r>
              <a:rPr lang="en" b="1"/>
              <a:t>routed</a:t>
            </a:r>
            <a:r>
              <a:rPr lang="en"/>
              <a:t> across different devices to reach the destination</a:t>
            </a:r>
            <a:endParaRPr/>
          </a:p>
          <a:p>
            <a:pPr marL="914400" lvl="1" indent="-317500" algn="l" rtl="0">
              <a:spcBef>
                <a:spcPts val="0"/>
              </a:spcBef>
              <a:spcAft>
                <a:spcPts val="0"/>
              </a:spcAft>
              <a:buSzPts val="1400"/>
              <a:buChar char="○"/>
            </a:pPr>
            <a:r>
              <a:rPr lang="en"/>
              <a:t>Each hop is allowed to use its own physical and link layers!</a:t>
            </a:r>
            <a:endParaRPr/>
          </a:p>
          <a:p>
            <a:pPr marL="457200" lvl="0" indent="-342900" algn="l" rtl="0">
              <a:spcBef>
                <a:spcPts val="0"/>
              </a:spcBef>
              <a:spcAft>
                <a:spcPts val="0"/>
              </a:spcAft>
              <a:buSzPts val="1800"/>
              <a:buChar char="●"/>
            </a:pPr>
            <a:r>
              <a:rPr lang="en"/>
              <a:t>Basic model:</a:t>
            </a:r>
            <a:endParaRPr/>
          </a:p>
          <a:p>
            <a:pPr marL="914400" lvl="1" indent="-317500" algn="l" rtl="0">
              <a:spcBef>
                <a:spcPts val="0"/>
              </a:spcBef>
              <a:spcAft>
                <a:spcPts val="0"/>
              </a:spcAft>
              <a:buSzPts val="1400"/>
              <a:buChar char="○"/>
            </a:pPr>
            <a:r>
              <a:rPr lang="en"/>
              <a:t>Is the destination of the packet directly connected to my LAN?</a:t>
            </a:r>
            <a:endParaRPr/>
          </a:p>
          <a:p>
            <a:pPr marL="1371600" lvl="2" indent="-317500" algn="l" rtl="0">
              <a:spcBef>
                <a:spcPts val="0"/>
              </a:spcBef>
              <a:spcAft>
                <a:spcPts val="0"/>
              </a:spcAft>
              <a:buSzPts val="1400"/>
              <a:buChar char="■"/>
            </a:pPr>
            <a:r>
              <a:rPr lang="en"/>
              <a:t>Pass it off to Layer 2</a:t>
            </a:r>
            <a:endParaRPr/>
          </a:p>
          <a:p>
            <a:pPr marL="914400" lvl="1" indent="-317500" algn="l" rtl="0">
              <a:spcBef>
                <a:spcPts val="0"/>
              </a:spcBef>
              <a:spcAft>
                <a:spcPts val="0"/>
              </a:spcAft>
              <a:buSzPts val="1400"/>
              <a:buChar char="○"/>
            </a:pPr>
            <a:r>
              <a:rPr lang="en"/>
              <a:t>Otherwise, </a:t>
            </a:r>
            <a:r>
              <a:rPr lang="en" b="1"/>
              <a:t>route</a:t>
            </a:r>
            <a:r>
              <a:rPr lang="en"/>
              <a:t> the packet closer to the destination</a:t>
            </a:r>
            <a:endParaRPr/>
          </a:p>
        </p:txBody>
      </p:sp>
      <p:pic>
        <p:nvPicPr>
          <p:cNvPr id="438" name="Google Shape;438;p43"/>
          <p:cNvPicPr preferRelativeResize="0"/>
          <p:nvPr/>
        </p:nvPicPr>
        <p:blipFill rotWithShape="1">
          <a:blip r:embed="rId3">
            <a:alphaModFix/>
          </a:blip>
          <a:srcRect l="6239" t="7148" r="80041" b="46006"/>
          <a:stretch/>
        </p:blipFill>
        <p:spPr>
          <a:xfrm>
            <a:off x="5611975" y="1334772"/>
            <a:ext cx="570140" cy="572700"/>
          </a:xfrm>
          <a:prstGeom prst="rect">
            <a:avLst/>
          </a:prstGeom>
          <a:noFill/>
          <a:ln>
            <a:noFill/>
          </a:ln>
        </p:spPr>
      </p:pic>
      <p:cxnSp>
        <p:nvCxnSpPr>
          <p:cNvPr id="439" name="Google Shape;439;p43"/>
          <p:cNvCxnSpPr>
            <a:stCxn id="438" idx="2"/>
          </p:cNvCxnSpPr>
          <p:nvPr/>
        </p:nvCxnSpPr>
        <p:spPr>
          <a:xfrm>
            <a:off x="5897045" y="1907472"/>
            <a:ext cx="0" cy="447600"/>
          </a:xfrm>
          <a:prstGeom prst="straightConnector1">
            <a:avLst/>
          </a:prstGeom>
          <a:noFill/>
          <a:ln w="38100" cap="flat" cmpd="sng">
            <a:solidFill>
              <a:schemeClr val="dk1"/>
            </a:solidFill>
            <a:prstDash val="solid"/>
            <a:round/>
            <a:headEnd type="none" w="med" len="med"/>
            <a:tailEnd type="none" w="med" len="med"/>
          </a:ln>
        </p:spPr>
      </p:cxnSp>
      <p:pic>
        <p:nvPicPr>
          <p:cNvPr id="440" name="Google Shape;440;p43"/>
          <p:cNvPicPr preferRelativeResize="0"/>
          <p:nvPr/>
        </p:nvPicPr>
        <p:blipFill rotWithShape="1">
          <a:blip r:embed="rId3">
            <a:alphaModFix/>
          </a:blip>
          <a:srcRect l="6239" t="7148" r="80041" b="46006"/>
          <a:stretch/>
        </p:blipFill>
        <p:spPr>
          <a:xfrm>
            <a:off x="6506800" y="1334772"/>
            <a:ext cx="570140" cy="572700"/>
          </a:xfrm>
          <a:prstGeom prst="rect">
            <a:avLst/>
          </a:prstGeom>
          <a:noFill/>
          <a:ln>
            <a:noFill/>
          </a:ln>
        </p:spPr>
      </p:pic>
      <p:cxnSp>
        <p:nvCxnSpPr>
          <p:cNvPr id="441" name="Google Shape;441;p43"/>
          <p:cNvCxnSpPr>
            <a:stCxn id="440" idx="2"/>
          </p:cNvCxnSpPr>
          <p:nvPr/>
        </p:nvCxnSpPr>
        <p:spPr>
          <a:xfrm>
            <a:off x="6791870" y="1907472"/>
            <a:ext cx="0" cy="447600"/>
          </a:xfrm>
          <a:prstGeom prst="straightConnector1">
            <a:avLst/>
          </a:prstGeom>
          <a:noFill/>
          <a:ln w="38100" cap="flat" cmpd="sng">
            <a:solidFill>
              <a:schemeClr val="dk1"/>
            </a:solidFill>
            <a:prstDash val="solid"/>
            <a:round/>
            <a:headEnd type="none" w="med" len="med"/>
            <a:tailEnd type="none" w="med" len="med"/>
          </a:ln>
        </p:spPr>
      </p:cxnSp>
      <p:pic>
        <p:nvPicPr>
          <p:cNvPr id="442" name="Google Shape;442;p43"/>
          <p:cNvPicPr preferRelativeResize="0"/>
          <p:nvPr/>
        </p:nvPicPr>
        <p:blipFill rotWithShape="1">
          <a:blip r:embed="rId3">
            <a:alphaModFix/>
          </a:blip>
          <a:srcRect l="6239" t="7148" r="80041" b="46006"/>
          <a:stretch/>
        </p:blipFill>
        <p:spPr>
          <a:xfrm>
            <a:off x="7401625" y="1334772"/>
            <a:ext cx="570140" cy="572700"/>
          </a:xfrm>
          <a:prstGeom prst="rect">
            <a:avLst/>
          </a:prstGeom>
          <a:noFill/>
          <a:ln>
            <a:noFill/>
          </a:ln>
        </p:spPr>
      </p:pic>
      <p:cxnSp>
        <p:nvCxnSpPr>
          <p:cNvPr id="443" name="Google Shape;443;p43"/>
          <p:cNvCxnSpPr>
            <a:stCxn id="442" idx="2"/>
          </p:cNvCxnSpPr>
          <p:nvPr/>
        </p:nvCxnSpPr>
        <p:spPr>
          <a:xfrm>
            <a:off x="7686695" y="1907472"/>
            <a:ext cx="0" cy="447600"/>
          </a:xfrm>
          <a:prstGeom prst="straightConnector1">
            <a:avLst/>
          </a:prstGeom>
          <a:noFill/>
          <a:ln w="38100" cap="flat" cmpd="sng">
            <a:solidFill>
              <a:schemeClr val="dk1"/>
            </a:solidFill>
            <a:prstDash val="solid"/>
            <a:round/>
            <a:headEnd type="none" w="med" len="med"/>
            <a:tailEnd type="none" w="med" len="med"/>
          </a:ln>
        </p:spPr>
      </p:cxnSp>
      <p:pic>
        <p:nvPicPr>
          <p:cNvPr id="444" name="Google Shape;444;p43"/>
          <p:cNvPicPr preferRelativeResize="0"/>
          <p:nvPr/>
        </p:nvPicPr>
        <p:blipFill rotWithShape="1">
          <a:blip r:embed="rId3">
            <a:alphaModFix/>
          </a:blip>
          <a:srcRect l="6239" t="7148" r="80041" b="46006"/>
          <a:stretch/>
        </p:blipFill>
        <p:spPr>
          <a:xfrm>
            <a:off x="8296450" y="1334772"/>
            <a:ext cx="570140" cy="572700"/>
          </a:xfrm>
          <a:prstGeom prst="rect">
            <a:avLst/>
          </a:prstGeom>
          <a:noFill/>
          <a:ln>
            <a:noFill/>
          </a:ln>
        </p:spPr>
      </p:pic>
      <p:cxnSp>
        <p:nvCxnSpPr>
          <p:cNvPr id="445" name="Google Shape;445;p43"/>
          <p:cNvCxnSpPr>
            <a:stCxn id="444" idx="2"/>
          </p:cNvCxnSpPr>
          <p:nvPr/>
        </p:nvCxnSpPr>
        <p:spPr>
          <a:xfrm>
            <a:off x="8581520" y="1907472"/>
            <a:ext cx="0" cy="447600"/>
          </a:xfrm>
          <a:prstGeom prst="straightConnector1">
            <a:avLst/>
          </a:prstGeom>
          <a:noFill/>
          <a:ln w="38100" cap="flat" cmpd="sng">
            <a:solidFill>
              <a:schemeClr val="dk1"/>
            </a:solidFill>
            <a:prstDash val="solid"/>
            <a:round/>
            <a:headEnd type="none" w="med" len="med"/>
            <a:tailEnd type="none" w="med" len="med"/>
          </a:ln>
        </p:spPr>
      </p:cxnSp>
      <p:cxnSp>
        <p:nvCxnSpPr>
          <p:cNvPr id="446" name="Google Shape;446;p43"/>
          <p:cNvCxnSpPr/>
          <p:nvPr/>
        </p:nvCxnSpPr>
        <p:spPr>
          <a:xfrm>
            <a:off x="5904738" y="2336200"/>
            <a:ext cx="2669100" cy="0"/>
          </a:xfrm>
          <a:prstGeom prst="straightConnector1">
            <a:avLst/>
          </a:prstGeom>
          <a:noFill/>
          <a:ln w="38100" cap="flat" cmpd="sng">
            <a:solidFill>
              <a:schemeClr val="dk1"/>
            </a:solidFill>
            <a:prstDash val="solid"/>
            <a:round/>
            <a:headEnd type="none" w="med" len="med"/>
            <a:tailEnd type="none" w="med" len="med"/>
          </a:ln>
        </p:spPr>
      </p:cxnSp>
      <p:sp>
        <p:nvSpPr>
          <p:cNvPr id="447" name="Google Shape;447;p43"/>
          <p:cNvSpPr txBox="1"/>
          <p:nvPr/>
        </p:nvSpPr>
        <p:spPr>
          <a:xfrm>
            <a:off x="5767900" y="1401126"/>
            <a:ext cx="258300" cy="215400"/>
          </a:xfrm>
          <a:prstGeom prst="rect">
            <a:avLst/>
          </a:prstGeom>
          <a:noFill/>
          <a:ln>
            <a:noFill/>
          </a:ln>
        </p:spPr>
        <p:txBody>
          <a:bodyPr spcFirstLastPara="1" wrap="square" lIns="45700" tIns="45700" rIns="45700" bIns="45700" anchor="t" anchorCtr="0">
            <a:spAutoFit/>
          </a:bodyPr>
          <a:lstStyle/>
          <a:p>
            <a:pPr marL="0" lvl="0" indent="0" algn="ctr" rtl="0">
              <a:spcBef>
                <a:spcPts val="0"/>
              </a:spcBef>
              <a:spcAft>
                <a:spcPts val="0"/>
              </a:spcAft>
              <a:buNone/>
            </a:pPr>
            <a:r>
              <a:rPr lang="en" sz="800"/>
              <a:t>A</a:t>
            </a:r>
            <a:endParaRPr sz="800"/>
          </a:p>
        </p:txBody>
      </p:sp>
      <p:sp>
        <p:nvSpPr>
          <p:cNvPr id="448" name="Google Shape;448;p43"/>
          <p:cNvSpPr txBox="1"/>
          <p:nvPr/>
        </p:nvSpPr>
        <p:spPr>
          <a:xfrm>
            <a:off x="6662725" y="1401126"/>
            <a:ext cx="258300" cy="215400"/>
          </a:xfrm>
          <a:prstGeom prst="rect">
            <a:avLst/>
          </a:prstGeom>
          <a:noFill/>
          <a:ln>
            <a:noFill/>
          </a:ln>
        </p:spPr>
        <p:txBody>
          <a:bodyPr spcFirstLastPara="1" wrap="square" lIns="45700" tIns="45700" rIns="45700" bIns="45700" anchor="t" anchorCtr="0">
            <a:spAutoFit/>
          </a:bodyPr>
          <a:lstStyle/>
          <a:p>
            <a:pPr marL="0" lvl="0" indent="0" algn="ctr" rtl="0">
              <a:spcBef>
                <a:spcPts val="0"/>
              </a:spcBef>
              <a:spcAft>
                <a:spcPts val="0"/>
              </a:spcAft>
              <a:buNone/>
            </a:pPr>
            <a:r>
              <a:rPr lang="en" sz="800"/>
              <a:t>B</a:t>
            </a:r>
            <a:endParaRPr sz="800"/>
          </a:p>
        </p:txBody>
      </p:sp>
      <p:sp>
        <p:nvSpPr>
          <p:cNvPr id="449" name="Google Shape;449;p43"/>
          <p:cNvSpPr txBox="1"/>
          <p:nvPr/>
        </p:nvSpPr>
        <p:spPr>
          <a:xfrm>
            <a:off x="8452375" y="1401126"/>
            <a:ext cx="258300" cy="215400"/>
          </a:xfrm>
          <a:prstGeom prst="rect">
            <a:avLst/>
          </a:prstGeom>
          <a:noFill/>
          <a:ln>
            <a:noFill/>
          </a:ln>
        </p:spPr>
        <p:txBody>
          <a:bodyPr spcFirstLastPara="1" wrap="square" lIns="45700" tIns="45700" rIns="45700" bIns="45700" anchor="t" anchorCtr="0">
            <a:spAutoFit/>
          </a:bodyPr>
          <a:lstStyle/>
          <a:p>
            <a:pPr marL="0" lvl="0" indent="0" algn="ctr" rtl="0">
              <a:spcBef>
                <a:spcPts val="0"/>
              </a:spcBef>
              <a:spcAft>
                <a:spcPts val="0"/>
              </a:spcAft>
              <a:buNone/>
            </a:pPr>
            <a:r>
              <a:rPr lang="en" sz="800"/>
              <a:t>D</a:t>
            </a:r>
            <a:endParaRPr sz="800"/>
          </a:p>
        </p:txBody>
      </p:sp>
      <p:sp>
        <p:nvSpPr>
          <p:cNvPr id="450" name="Google Shape;450;p43"/>
          <p:cNvSpPr txBox="1"/>
          <p:nvPr/>
        </p:nvSpPr>
        <p:spPr>
          <a:xfrm>
            <a:off x="7557550" y="1401126"/>
            <a:ext cx="258300" cy="215400"/>
          </a:xfrm>
          <a:prstGeom prst="rect">
            <a:avLst/>
          </a:prstGeom>
          <a:noFill/>
          <a:ln>
            <a:noFill/>
          </a:ln>
        </p:spPr>
        <p:txBody>
          <a:bodyPr spcFirstLastPara="1" wrap="square" lIns="45700" tIns="45700" rIns="45700" bIns="45700" anchor="t" anchorCtr="0">
            <a:spAutoFit/>
          </a:bodyPr>
          <a:lstStyle/>
          <a:p>
            <a:pPr marL="0" lvl="0" indent="0" algn="ctr" rtl="0">
              <a:spcBef>
                <a:spcPts val="0"/>
              </a:spcBef>
              <a:spcAft>
                <a:spcPts val="0"/>
              </a:spcAft>
              <a:buNone/>
            </a:pPr>
            <a:r>
              <a:rPr lang="en" sz="800"/>
              <a:t>C</a:t>
            </a:r>
            <a:endParaRPr sz="800"/>
          </a:p>
        </p:txBody>
      </p:sp>
      <p:pic>
        <p:nvPicPr>
          <p:cNvPr id="451" name="Google Shape;451;p43"/>
          <p:cNvPicPr preferRelativeResize="0"/>
          <p:nvPr/>
        </p:nvPicPr>
        <p:blipFill rotWithShape="1">
          <a:blip r:embed="rId3">
            <a:alphaModFix/>
          </a:blip>
          <a:srcRect l="6239" t="7148" r="80041" b="46006"/>
          <a:stretch/>
        </p:blipFill>
        <p:spPr>
          <a:xfrm>
            <a:off x="5611988" y="4210072"/>
            <a:ext cx="570140" cy="572700"/>
          </a:xfrm>
          <a:prstGeom prst="rect">
            <a:avLst/>
          </a:prstGeom>
          <a:noFill/>
          <a:ln>
            <a:noFill/>
          </a:ln>
        </p:spPr>
      </p:pic>
      <p:cxnSp>
        <p:nvCxnSpPr>
          <p:cNvPr id="452" name="Google Shape;452;p43"/>
          <p:cNvCxnSpPr>
            <a:endCxn id="451" idx="0"/>
          </p:cNvCxnSpPr>
          <p:nvPr/>
        </p:nvCxnSpPr>
        <p:spPr>
          <a:xfrm>
            <a:off x="5897057" y="3762472"/>
            <a:ext cx="0" cy="447600"/>
          </a:xfrm>
          <a:prstGeom prst="straightConnector1">
            <a:avLst/>
          </a:prstGeom>
          <a:noFill/>
          <a:ln w="38100" cap="flat" cmpd="sng">
            <a:solidFill>
              <a:schemeClr val="dk1"/>
            </a:solidFill>
            <a:prstDash val="solid"/>
            <a:round/>
            <a:headEnd type="none" w="med" len="med"/>
            <a:tailEnd type="none" w="med" len="med"/>
          </a:ln>
        </p:spPr>
      </p:cxnSp>
      <p:sp>
        <p:nvSpPr>
          <p:cNvPr id="453" name="Google Shape;453;p43"/>
          <p:cNvSpPr txBox="1"/>
          <p:nvPr/>
        </p:nvSpPr>
        <p:spPr>
          <a:xfrm>
            <a:off x="5767913" y="4276426"/>
            <a:ext cx="258300" cy="215400"/>
          </a:xfrm>
          <a:prstGeom prst="rect">
            <a:avLst/>
          </a:prstGeom>
          <a:noFill/>
          <a:ln>
            <a:noFill/>
          </a:ln>
        </p:spPr>
        <p:txBody>
          <a:bodyPr spcFirstLastPara="1" wrap="square" lIns="45700" tIns="45700" rIns="45700" bIns="45700" anchor="t" anchorCtr="0">
            <a:spAutoFit/>
          </a:bodyPr>
          <a:lstStyle/>
          <a:p>
            <a:pPr marL="0" lvl="0" indent="0" algn="ctr" rtl="0">
              <a:spcBef>
                <a:spcPts val="0"/>
              </a:spcBef>
              <a:spcAft>
                <a:spcPts val="0"/>
              </a:spcAft>
              <a:buNone/>
            </a:pPr>
            <a:r>
              <a:rPr lang="en" sz="800"/>
              <a:t>E</a:t>
            </a:r>
            <a:endParaRPr sz="800"/>
          </a:p>
        </p:txBody>
      </p:sp>
      <p:pic>
        <p:nvPicPr>
          <p:cNvPr id="454" name="Google Shape;454;p43"/>
          <p:cNvPicPr preferRelativeResize="0"/>
          <p:nvPr/>
        </p:nvPicPr>
        <p:blipFill rotWithShape="1">
          <a:blip r:embed="rId3">
            <a:alphaModFix/>
          </a:blip>
          <a:srcRect l="6239" t="7148" r="80041" b="46006"/>
          <a:stretch/>
        </p:blipFill>
        <p:spPr>
          <a:xfrm>
            <a:off x="6506800" y="4210085"/>
            <a:ext cx="570140" cy="572700"/>
          </a:xfrm>
          <a:prstGeom prst="rect">
            <a:avLst/>
          </a:prstGeom>
          <a:noFill/>
          <a:ln>
            <a:noFill/>
          </a:ln>
        </p:spPr>
      </p:pic>
      <p:cxnSp>
        <p:nvCxnSpPr>
          <p:cNvPr id="455" name="Google Shape;455;p43"/>
          <p:cNvCxnSpPr>
            <a:endCxn id="454" idx="0"/>
          </p:cNvCxnSpPr>
          <p:nvPr/>
        </p:nvCxnSpPr>
        <p:spPr>
          <a:xfrm>
            <a:off x="6791870" y="3762485"/>
            <a:ext cx="0" cy="447600"/>
          </a:xfrm>
          <a:prstGeom prst="straightConnector1">
            <a:avLst/>
          </a:prstGeom>
          <a:noFill/>
          <a:ln w="38100" cap="flat" cmpd="sng">
            <a:solidFill>
              <a:schemeClr val="dk1"/>
            </a:solidFill>
            <a:prstDash val="solid"/>
            <a:round/>
            <a:headEnd type="none" w="med" len="med"/>
            <a:tailEnd type="none" w="med" len="med"/>
          </a:ln>
        </p:spPr>
      </p:cxnSp>
      <p:sp>
        <p:nvSpPr>
          <p:cNvPr id="456" name="Google Shape;456;p43"/>
          <p:cNvSpPr txBox="1"/>
          <p:nvPr/>
        </p:nvSpPr>
        <p:spPr>
          <a:xfrm>
            <a:off x="6662725" y="4276439"/>
            <a:ext cx="258300" cy="215400"/>
          </a:xfrm>
          <a:prstGeom prst="rect">
            <a:avLst/>
          </a:prstGeom>
          <a:noFill/>
          <a:ln>
            <a:noFill/>
          </a:ln>
        </p:spPr>
        <p:txBody>
          <a:bodyPr spcFirstLastPara="1" wrap="square" lIns="45700" tIns="45700" rIns="45700" bIns="45700" anchor="t" anchorCtr="0">
            <a:spAutoFit/>
          </a:bodyPr>
          <a:lstStyle/>
          <a:p>
            <a:pPr marL="0" lvl="0" indent="0" algn="ctr" rtl="0">
              <a:spcBef>
                <a:spcPts val="0"/>
              </a:spcBef>
              <a:spcAft>
                <a:spcPts val="0"/>
              </a:spcAft>
              <a:buNone/>
            </a:pPr>
            <a:r>
              <a:rPr lang="en" sz="800"/>
              <a:t>F</a:t>
            </a:r>
            <a:endParaRPr sz="800"/>
          </a:p>
        </p:txBody>
      </p:sp>
      <p:pic>
        <p:nvPicPr>
          <p:cNvPr id="457" name="Google Shape;457;p43"/>
          <p:cNvPicPr preferRelativeResize="0"/>
          <p:nvPr/>
        </p:nvPicPr>
        <p:blipFill rotWithShape="1">
          <a:blip r:embed="rId3">
            <a:alphaModFix/>
          </a:blip>
          <a:srcRect l="6239" t="7148" r="80041" b="46006"/>
          <a:stretch/>
        </p:blipFill>
        <p:spPr>
          <a:xfrm>
            <a:off x="7401625" y="4210085"/>
            <a:ext cx="570140" cy="572700"/>
          </a:xfrm>
          <a:prstGeom prst="rect">
            <a:avLst/>
          </a:prstGeom>
          <a:noFill/>
          <a:ln>
            <a:noFill/>
          </a:ln>
        </p:spPr>
      </p:pic>
      <p:cxnSp>
        <p:nvCxnSpPr>
          <p:cNvPr id="458" name="Google Shape;458;p43"/>
          <p:cNvCxnSpPr>
            <a:endCxn id="457" idx="0"/>
          </p:cNvCxnSpPr>
          <p:nvPr/>
        </p:nvCxnSpPr>
        <p:spPr>
          <a:xfrm>
            <a:off x="7686695" y="3762485"/>
            <a:ext cx="0" cy="447600"/>
          </a:xfrm>
          <a:prstGeom prst="straightConnector1">
            <a:avLst/>
          </a:prstGeom>
          <a:noFill/>
          <a:ln w="38100" cap="flat" cmpd="sng">
            <a:solidFill>
              <a:schemeClr val="dk1"/>
            </a:solidFill>
            <a:prstDash val="solid"/>
            <a:round/>
            <a:headEnd type="none" w="med" len="med"/>
            <a:tailEnd type="none" w="med" len="med"/>
          </a:ln>
        </p:spPr>
      </p:cxnSp>
      <p:sp>
        <p:nvSpPr>
          <p:cNvPr id="459" name="Google Shape;459;p43"/>
          <p:cNvSpPr txBox="1"/>
          <p:nvPr/>
        </p:nvSpPr>
        <p:spPr>
          <a:xfrm>
            <a:off x="7557550" y="4276439"/>
            <a:ext cx="258300" cy="215400"/>
          </a:xfrm>
          <a:prstGeom prst="rect">
            <a:avLst/>
          </a:prstGeom>
          <a:noFill/>
          <a:ln>
            <a:noFill/>
          </a:ln>
        </p:spPr>
        <p:txBody>
          <a:bodyPr spcFirstLastPara="1" wrap="square" lIns="45700" tIns="45700" rIns="45700" bIns="45700" anchor="t" anchorCtr="0">
            <a:spAutoFit/>
          </a:bodyPr>
          <a:lstStyle/>
          <a:p>
            <a:pPr marL="0" lvl="0" indent="0" algn="ctr" rtl="0">
              <a:spcBef>
                <a:spcPts val="0"/>
              </a:spcBef>
              <a:spcAft>
                <a:spcPts val="0"/>
              </a:spcAft>
              <a:buNone/>
            </a:pPr>
            <a:r>
              <a:rPr lang="en" sz="800"/>
              <a:t>G</a:t>
            </a:r>
            <a:endParaRPr sz="800"/>
          </a:p>
        </p:txBody>
      </p:sp>
      <p:pic>
        <p:nvPicPr>
          <p:cNvPr id="460" name="Google Shape;460;p43"/>
          <p:cNvPicPr preferRelativeResize="0"/>
          <p:nvPr/>
        </p:nvPicPr>
        <p:blipFill rotWithShape="1">
          <a:blip r:embed="rId3">
            <a:alphaModFix/>
          </a:blip>
          <a:srcRect l="6239" t="7148" r="80041" b="46006"/>
          <a:stretch/>
        </p:blipFill>
        <p:spPr>
          <a:xfrm>
            <a:off x="8296450" y="4210085"/>
            <a:ext cx="570140" cy="572700"/>
          </a:xfrm>
          <a:prstGeom prst="rect">
            <a:avLst/>
          </a:prstGeom>
          <a:noFill/>
          <a:ln>
            <a:noFill/>
          </a:ln>
        </p:spPr>
      </p:pic>
      <p:cxnSp>
        <p:nvCxnSpPr>
          <p:cNvPr id="461" name="Google Shape;461;p43"/>
          <p:cNvCxnSpPr>
            <a:endCxn id="460" idx="0"/>
          </p:cNvCxnSpPr>
          <p:nvPr/>
        </p:nvCxnSpPr>
        <p:spPr>
          <a:xfrm>
            <a:off x="8581520" y="3762485"/>
            <a:ext cx="0" cy="447600"/>
          </a:xfrm>
          <a:prstGeom prst="straightConnector1">
            <a:avLst/>
          </a:prstGeom>
          <a:noFill/>
          <a:ln w="38100" cap="flat" cmpd="sng">
            <a:solidFill>
              <a:schemeClr val="dk1"/>
            </a:solidFill>
            <a:prstDash val="solid"/>
            <a:round/>
            <a:headEnd type="none" w="med" len="med"/>
            <a:tailEnd type="none" w="med" len="med"/>
          </a:ln>
        </p:spPr>
      </p:cxnSp>
      <p:sp>
        <p:nvSpPr>
          <p:cNvPr id="462" name="Google Shape;462;p43"/>
          <p:cNvSpPr txBox="1"/>
          <p:nvPr/>
        </p:nvSpPr>
        <p:spPr>
          <a:xfrm>
            <a:off x="8452375" y="4276439"/>
            <a:ext cx="258300" cy="215400"/>
          </a:xfrm>
          <a:prstGeom prst="rect">
            <a:avLst/>
          </a:prstGeom>
          <a:noFill/>
          <a:ln>
            <a:noFill/>
          </a:ln>
        </p:spPr>
        <p:txBody>
          <a:bodyPr spcFirstLastPara="1" wrap="square" lIns="45700" tIns="45700" rIns="45700" bIns="45700" anchor="t" anchorCtr="0">
            <a:spAutoFit/>
          </a:bodyPr>
          <a:lstStyle/>
          <a:p>
            <a:pPr marL="0" lvl="0" indent="0" algn="ctr" rtl="0">
              <a:spcBef>
                <a:spcPts val="0"/>
              </a:spcBef>
              <a:spcAft>
                <a:spcPts val="0"/>
              </a:spcAft>
              <a:buNone/>
            </a:pPr>
            <a:r>
              <a:rPr lang="en" sz="800"/>
              <a:t>H</a:t>
            </a:r>
            <a:endParaRPr sz="800"/>
          </a:p>
        </p:txBody>
      </p:sp>
      <p:cxnSp>
        <p:nvCxnSpPr>
          <p:cNvPr id="463" name="Google Shape;463;p43"/>
          <p:cNvCxnSpPr/>
          <p:nvPr/>
        </p:nvCxnSpPr>
        <p:spPr>
          <a:xfrm>
            <a:off x="5904750" y="3780666"/>
            <a:ext cx="2669100" cy="0"/>
          </a:xfrm>
          <a:prstGeom prst="straightConnector1">
            <a:avLst/>
          </a:prstGeom>
          <a:noFill/>
          <a:ln w="38100" cap="flat" cmpd="sng">
            <a:solidFill>
              <a:schemeClr val="dk1"/>
            </a:solidFill>
            <a:prstDash val="solid"/>
            <a:round/>
            <a:headEnd type="none" w="med" len="med"/>
            <a:tailEnd type="none" w="med" len="med"/>
          </a:ln>
        </p:spPr>
      </p:cxnSp>
      <p:sp>
        <p:nvSpPr>
          <p:cNvPr id="464" name="Google Shape;464;p43"/>
          <p:cNvSpPr/>
          <p:nvPr/>
        </p:nvSpPr>
        <p:spPr>
          <a:xfrm>
            <a:off x="6897750" y="2716888"/>
            <a:ext cx="683100" cy="683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Router</a:t>
            </a:r>
            <a:endParaRPr sz="1000"/>
          </a:p>
        </p:txBody>
      </p:sp>
      <p:cxnSp>
        <p:nvCxnSpPr>
          <p:cNvPr id="465" name="Google Shape;465;p43"/>
          <p:cNvCxnSpPr>
            <a:stCxn id="464" idx="0"/>
          </p:cNvCxnSpPr>
          <p:nvPr/>
        </p:nvCxnSpPr>
        <p:spPr>
          <a:xfrm rot="10800000">
            <a:off x="7235100" y="2347588"/>
            <a:ext cx="4200" cy="369300"/>
          </a:xfrm>
          <a:prstGeom prst="straightConnector1">
            <a:avLst/>
          </a:prstGeom>
          <a:noFill/>
          <a:ln w="38100" cap="flat" cmpd="sng">
            <a:solidFill>
              <a:schemeClr val="dk1"/>
            </a:solidFill>
            <a:prstDash val="solid"/>
            <a:round/>
            <a:headEnd type="none" w="med" len="med"/>
            <a:tailEnd type="none" w="med" len="med"/>
          </a:ln>
        </p:spPr>
      </p:cxnSp>
      <p:cxnSp>
        <p:nvCxnSpPr>
          <p:cNvPr id="466" name="Google Shape;466;p43"/>
          <p:cNvCxnSpPr>
            <a:endCxn id="464" idx="2"/>
          </p:cNvCxnSpPr>
          <p:nvPr/>
        </p:nvCxnSpPr>
        <p:spPr>
          <a:xfrm rot="10800000">
            <a:off x="7239300" y="3399988"/>
            <a:ext cx="2100" cy="369300"/>
          </a:xfrm>
          <a:prstGeom prst="straightConnector1">
            <a:avLst/>
          </a:prstGeom>
          <a:noFill/>
          <a:ln w="38100" cap="flat" cmpd="sng">
            <a:solidFill>
              <a:schemeClr val="dk1"/>
            </a:solidFill>
            <a:prstDash val="solid"/>
            <a:round/>
            <a:headEnd type="none" w="med" len="med"/>
            <a:tailEnd type="none" w="med" len="med"/>
          </a:ln>
        </p:spPr>
      </p:cxnSp>
      <p:sp>
        <p:nvSpPr>
          <p:cNvPr id="467" name="Google Shape;467;p4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27</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3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3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3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3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3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3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37">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3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71"/>
        <p:cNvGrpSpPr/>
        <p:nvPr/>
      </p:nvGrpSpPr>
      <p:grpSpPr>
        <a:xfrm>
          <a:off x="0" y="0"/>
          <a:ext cx="0" cy="0"/>
          <a:chOff x="0" y="0"/>
          <a:chExt cx="0" cy="0"/>
        </a:xfrm>
      </p:grpSpPr>
      <p:sp>
        <p:nvSpPr>
          <p:cNvPr id="472" name="Google Shape;472;p44"/>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Layer 3: Network Layer</a:t>
            </a:r>
            <a:endParaRPr/>
          </a:p>
        </p:txBody>
      </p:sp>
      <p:pic>
        <p:nvPicPr>
          <p:cNvPr id="473" name="Google Shape;473;p44"/>
          <p:cNvPicPr preferRelativeResize="0"/>
          <p:nvPr/>
        </p:nvPicPr>
        <p:blipFill rotWithShape="1">
          <a:blip r:embed="rId3">
            <a:alphaModFix/>
          </a:blip>
          <a:srcRect l="6239" t="7148" r="80041" b="46006"/>
          <a:stretch/>
        </p:blipFill>
        <p:spPr>
          <a:xfrm>
            <a:off x="980675" y="1915597"/>
            <a:ext cx="570140" cy="572700"/>
          </a:xfrm>
          <a:prstGeom prst="rect">
            <a:avLst/>
          </a:prstGeom>
          <a:noFill/>
          <a:ln>
            <a:noFill/>
          </a:ln>
        </p:spPr>
      </p:pic>
      <p:sp>
        <p:nvSpPr>
          <p:cNvPr id="474" name="Google Shape;474;p44"/>
          <p:cNvSpPr txBox="1"/>
          <p:nvPr/>
        </p:nvSpPr>
        <p:spPr>
          <a:xfrm>
            <a:off x="1136600" y="1981951"/>
            <a:ext cx="258300" cy="215400"/>
          </a:xfrm>
          <a:prstGeom prst="rect">
            <a:avLst/>
          </a:prstGeom>
          <a:noFill/>
          <a:ln>
            <a:noFill/>
          </a:ln>
        </p:spPr>
        <p:txBody>
          <a:bodyPr spcFirstLastPara="1" wrap="square" lIns="45700" tIns="45700" rIns="45700" bIns="45700" anchor="t" anchorCtr="0">
            <a:spAutoFit/>
          </a:bodyPr>
          <a:lstStyle/>
          <a:p>
            <a:pPr marL="0" lvl="0" indent="0" algn="ctr" rtl="0">
              <a:spcBef>
                <a:spcPts val="0"/>
              </a:spcBef>
              <a:spcAft>
                <a:spcPts val="0"/>
              </a:spcAft>
              <a:buNone/>
            </a:pPr>
            <a:r>
              <a:rPr lang="en" sz="800"/>
              <a:t>A</a:t>
            </a:r>
            <a:endParaRPr sz="800"/>
          </a:p>
        </p:txBody>
      </p:sp>
      <p:sp>
        <p:nvSpPr>
          <p:cNvPr id="475" name="Google Shape;475;p44"/>
          <p:cNvSpPr/>
          <p:nvPr/>
        </p:nvSpPr>
        <p:spPr>
          <a:xfrm>
            <a:off x="2237125" y="2445596"/>
            <a:ext cx="570000" cy="447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Router</a:t>
            </a:r>
            <a:endParaRPr sz="1000"/>
          </a:p>
        </p:txBody>
      </p:sp>
      <p:pic>
        <p:nvPicPr>
          <p:cNvPr id="476" name="Google Shape;476;p44"/>
          <p:cNvPicPr preferRelativeResize="0"/>
          <p:nvPr/>
        </p:nvPicPr>
        <p:blipFill rotWithShape="1">
          <a:blip r:embed="rId3">
            <a:alphaModFix/>
          </a:blip>
          <a:srcRect l="6239" t="7148" r="80041" b="46006"/>
          <a:stretch/>
        </p:blipFill>
        <p:spPr>
          <a:xfrm>
            <a:off x="4035650" y="1409247"/>
            <a:ext cx="570140" cy="572700"/>
          </a:xfrm>
          <a:prstGeom prst="rect">
            <a:avLst/>
          </a:prstGeom>
          <a:noFill/>
          <a:ln>
            <a:noFill/>
          </a:ln>
        </p:spPr>
      </p:pic>
      <p:sp>
        <p:nvSpPr>
          <p:cNvPr id="477" name="Google Shape;477;p44"/>
          <p:cNvSpPr txBox="1"/>
          <p:nvPr/>
        </p:nvSpPr>
        <p:spPr>
          <a:xfrm>
            <a:off x="4191575" y="1475601"/>
            <a:ext cx="258300" cy="215400"/>
          </a:xfrm>
          <a:prstGeom prst="rect">
            <a:avLst/>
          </a:prstGeom>
          <a:noFill/>
          <a:ln>
            <a:noFill/>
          </a:ln>
        </p:spPr>
        <p:txBody>
          <a:bodyPr spcFirstLastPara="1" wrap="square" lIns="45700" tIns="45700" rIns="45700" bIns="45700" anchor="t" anchorCtr="0">
            <a:spAutoFit/>
          </a:bodyPr>
          <a:lstStyle/>
          <a:p>
            <a:pPr marL="0" lvl="0" indent="0" algn="ctr" rtl="0">
              <a:spcBef>
                <a:spcPts val="0"/>
              </a:spcBef>
              <a:spcAft>
                <a:spcPts val="0"/>
              </a:spcAft>
              <a:buNone/>
            </a:pPr>
            <a:r>
              <a:rPr lang="en" sz="800"/>
              <a:t>C</a:t>
            </a:r>
            <a:endParaRPr sz="800"/>
          </a:p>
        </p:txBody>
      </p:sp>
      <p:pic>
        <p:nvPicPr>
          <p:cNvPr id="478" name="Google Shape;478;p44"/>
          <p:cNvPicPr preferRelativeResize="0"/>
          <p:nvPr/>
        </p:nvPicPr>
        <p:blipFill rotWithShape="1">
          <a:blip r:embed="rId3">
            <a:alphaModFix/>
          </a:blip>
          <a:srcRect l="6239" t="7148" r="80041" b="46006"/>
          <a:stretch/>
        </p:blipFill>
        <p:spPr>
          <a:xfrm>
            <a:off x="8047925" y="2121897"/>
            <a:ext cx="570140" cy="572700"/>
          </a:xfrm>
          <a:prstGeom prst="rect">
            <a:avLst/>
          </a:prstGeom>
          <a:noFill/>
          <a:ln>
            <a:noFill/>
          </a:ln>
        </p:spPr>
      </p:pic>
      <p:sp>
        <p:nvSpPr>
          <p:cNvPr id="479" name="Google Shape;479;p44"/>
          <p:cNvSpPr txBox="1"/>
          <p:nvPr/>
        </p:nvSpPr>
        <p:spPr>
          <a:xfrm>
            <a:off x="8203850" y="2188251"/>
            <a:ext cx="258300" cy="215400"/>
          </a:xfrm>
          <a:prstGeom prst="rect">
            <a:avLst/>
          </a:prstGeom>
          <a:noFill/>
          <a:ln>
            <a:noFill/>
          </a:ln>
        </p:spPr>
        <p:txBody>
          <a:bodyPr spcFirstLastPara="1" wrap="square" lIns="45700" tIns="45700" rIns="45700" bIns="45700" anchor="t" anchorCtr="0">
            <a:spAutoFit/>
          </a:bodyPr>
          <a:lstStyle/>
          <a:p>
            <a:pPr marL="0" lvl="0" indent="0" algn="ctr" rtl="0">
              <a:spcBef>
                <a:spcPts val="0"/>
              </a:spcBef>
              <a:spcAft>
                <a:spcPts val="0"/>
              </a:spcAft>
              <a:buNone/>
            </a:pPr>
            <a:r>
              <a:rPr lang="en" sz="800"/>
              <a:t>D</a:t>
            </a:r>
            <a:endParaRPr sz="800"/>
          </a:p>
        </p:txBody>
      </p:sp>
      <p:pic>
        <p:nvPicPr>
          <p:cNvPr id="480" name="Google Shape;480;p44"/>
          <p:cNvPicPr preferRelativeResize="0"/>
          <p:nvPr/>
        </p:nvPicPr>
        <p:blipFill rotWithShape="1">
          <a:blip r:embed="rId3">
            <a:alphaModFix/>
          </a:blip>
          <a:srcRect l="6239" t="7148" r="80041" b="46006"/>
          <a:stretch/>
        </p:blipFill>
        <p:spPr>
          <a:xfrm>
            <a:off x="7477775" y="4005722"/>
            <a:ext cx="570140" cy="572700"/>
          </a:xfrm>
          <a:prstGeom prst="rect">
            <a:avLst/>
          </a:prstGeom>
          <a:noFill/>
          <a:ln>
            <a:noFill/>
          </a:ln>
        </p:spPr>
      </p:pic>
      <p:sp>
        <p:nvSpPr>
          <p:cNvPr id="481" name="Google Shape;481;p44"/>
          <p:cNvSpPr txBox="1"/>
          <p:nvPr/>
        </p:nvSpPr>
        <p:spPr>
          <a:xfrm>
            <a:off x="7633700" y="4072076"/>
            <a:ext cx="258300" cy="215400"/>
          </a:xfrm>
          <a:prstGeom prst="rect">
            <a:avLst/>
          </a:prstGeom>
          <a:noFill/>
          <a:ln>
            <a:noFill/>
          </a:ln>
        </p:spPr>
        <p:txBody>
          <a:bodyPr spcFirstLastPara="1" wrap="square" lIns="45700" tIns="45700" rIns="45700" bIns="45700" anchor="t" anchorCtr="0">
            <a:spAutoFit/>
          </a:bodyPr>
          <a:lstStyle/>
          <a:p>
            <a:pPr marL="0" lvl="0" indent="0" algn="ctr" rtl="0">
              <a:spcBef>
                <a:spcPts val="0"/>
              </a:spcBef>
              <a:spcAft>
                <a:spcPts val="0"/>
              </a:spcAft>
              <a:buNone/>
            </a:pPr>
            <a:r>
              <a:rPr lang="en" sz="800"/>
              <a:t>E</a:t>
            </a:r>
            <a:endParaRPr sz="800"/>
          </a:p>
        </p:txBody>
      </p:sp>
      <p:pic>
        <p:nvPicPr>
          <p:cNvPr id="482" name="Google Shape;482;p44"/>
          <p:cNvPicPr preferRelativeResize="0"/>
          <p:nvPr/>
        </p:nvPicPr>
        <p:blipFill rotWithShape="1">
          <a:blip r:embed="rId3">
            <a:alphaModFix/>
          </a:blip>
          <a:srcRect l="6239" t="7148" r="80041" b="46006"/>
          <a:stretch/>
        </p:blipFill>
        <p:spPr>
          <a:xfrm>
            <a:off x="1248825" y="4136797"/>
            <a:ext cx="570140" cy="572700"/>
          </a:xfrm>
          <a:prstGeom prst="rect">
            <a:avLst/>
          </a:prstGeom>
          <a:noFill/>
          <a:ln>
            <a:noFill/>
          </a:ln>
        </p:spPr>
      </p:pic>
      <p:sp>
        <p:nvSpPr>
          <p:cNvPr id="483" name="Google Shape;483;p44"/>
          <p:cNvSpPr txBox="1"/>
          <p:nvPr/>
        </p:nvSpPr>
        <p:spPr>
          <a:xfrm>
            <a:off x="1404750" y="4203151"/>
            <a:ext cx="258300" cy="215400"/>
          </a:xfrm>
          <a:prstGeom prst="rect">
            <a:avLst/>
          </a:prstGeom>
          <a:noFill/>
          <a:ln>
            <a:noFill/>
          </a:ln>
        </p:spPr>
        <p:txBody>
          <a:bodyPr spcFirstLastPara="1" wrap="square" lIns="45700" tIns="45700" rIns="45700" bIns="45700" anchor="t" anchorCtr="0">
            <a:spAutoFit/>
          </a:bodyPr>
          <a:lstStyle/>
          <a:p>
            <a:pPr marL="0" lvl="0" indent="0" algn="ctr" rtl="0">
              <a:spcBef>
                <a:spcPts val="0"/>
              </a:spcBef>
              <a:spcAft>
                <a:spcPts val="0"/>
              </a:spcAft>
              <a:buNone/>
            </a:pPr>
            <a:r>
              <a:rPr lang="en" sz="800"/>
              <a:t>B</a:t>
            </a:r>
            <a:endParaRPr sz="800"/>
          </a:p>
        </p:txBody>
      </p:sp>
      <p:sp>
        <p:nvSpPr>
          <p:cNvPr id="484" name="Google Shape;484;p44"/>
          <p:cNvSpPr/>
          <p:nvPr/>
        </p:nvSpPr>
        <p:spPr>
          <a:xfrm>
            <a:off x="4118250" y="2398796"/>
            <a:ext cx="570000" cy="447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Router</a:t>
            </a:r>
            <a:endParaRPr sz="1000"/>
          </a:p>
        </p:txBody>
      </p:sp>
      <p:sp>
        <p:nvSpPr>
          <p:cNvPr id="485" name="Google Shape;485;p44"/>
          <p:cNvSpPr/>
          <p:nvPr/>
        </p:nvSpPr>
        <p:spPr>
          <a:xfrm>
            <a:off x="6867300" y="2579646"/>
            <a:ext cx="570000" cy="447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Router</a:t>
            </a:r>
            <a:endParaRPr sz="1000"/>
          </a:p>
        </p:txBody>
      </p:sp>
      <p:sp>
        <p:nvSpPr>
          <p:cNvPr id="486" name="Google Shape;486;p44"/>
          <p:cNvSpPr/>
          <p:nvPr/>
        </p:nvSpPr>
        <p:spPr>
          <a:xfrm>
            <a:off x="4191575" y="3263246"/>
            <a:ext cx="570000" cy="447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Router</a:t>
            </a:r>
            <a:endParaRPr sz="1000"/>
          </a:p>
        </p:txBody>
      </p:sp>
      <p:sp>
        <p:nvSpPr>
          <p:cNvPr id="487" name="Google Shape;487;p44"/>
          <p:cNvSpPr/>
          <p:nvPr/>
        </p:nvSpPr>
        <p:spPr>
          <a:xfrm>
            <a:off x="2284700" y="4087046"/>
            <a:ext cx="570000" cy="447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Router</a:t>
            </a:r>
            <a:endParaRPr sz="1000"/>
          </a:p>
        </p:txBody>
      </p:sp>
      <p:sp>
        <p:nvSpPr>
          <p:cNvPr id="488" name="Google Shape;488;p44"/>
          <p:cNvSpPr/>
          <p:nvPr/>
        </p:nvSpPr>
        <p:spPr>
          <a:xfrm>
            <a:off x="4078000" y="4488846"/>
            <a:ext cx="570000" cy="447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Router</a:t>
            </a:r>
            <a:endParaRPr sz="1000"/>
          </a:p>
        </p:txBody>
      </p:sp>
      <p:sp>
        <p:nvSpPr>
          <p:cNvPr id="489" name="Google Shape;489;p44"/>
          <p:cNvSpPr/>
          <p:nvPr/>
        </p:nvSpPr>
        <p:spPr>
          <a:xfrm>
            <a:off x="6297300" y="4287471"/>
            <a:ext cx="570000" cy="447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Router</a:t>
            </a:r>
            <a:endParaRPr sz="1000"/>
          </a:p>
        </p:txBody>
      </p:sp>
      <p:cxnSp>
        <p:nvCxnSpPr>
          <p:cNvPr id="490" name="Google Shape;490;p44"/>
          <p:cNvCxnSpPr>
            <a:stCxn id="473" idx="3"/>
            <a:endCxn id="475" idx="1"/>
          </p:cNvCxnSpPr>
          <p:nvPr/>
        </p:nvCxnSpPr>
        <p:spPr>
          <a:xfrm>
            <a:off x="1550815" y="2201947"/>
            <a:ext cx="686400" cy="467400"/>
          </a:xfrm>
          <a:prstGeom prst="straightConnector1">
            <a:avLst/>
          </a:prstGeom>
          <a:noFill/>
          <a:ln w="38100" cap="flat" cmpd="sng">
            <a:solidFill>
              <a:schemeClr val="dk1"/>
            </a:solidFill>
            <a:prstDash val="solid"/>
            <a:round/>
            <a:headEnd type="none" w="med" len="med"/>
            <a:tailEnd type="none" w="med" len="med"/>
          </a:ln>
        </p:spPr>
      </p:cxnSp>
      <p:cxnSp>
        <p:nvCxnSpPr>
          <p:cNvPr id="491" name="Google Shape;491;p44"/>
          <p:cNvCxnSpPr>
            <a:stCxn id="475" idx="2"/>
            <a:endCxn id="487" idx="0"/>
          </p:cNvCxnSpPr>
          <p:nvPr/>
        </p:nvCxnSpPr>
        <p:spPr>
          <a:xfrm>
            <a:off x="2522125" y="2893196"/>
            <a:ext cx="47700" cy="1194000"/>
          </a:xfrm>
          <a:prstGeom prst="straightConnector1">
            <a:avLst/>
          </a:prstGeom>
          <a:noFill/>
          <a:ln w="38100" cap="flat" cmpd="sng">
            <a:solidFill>
              <a:schemeClr val="dk1"/>
            </a:solidFill>
            <a:prstDash val="solid"/>
            <a:round/>
            <a:headEnd type="none" w="med" len="med"/>
            <a:tailEnd type="none" w="med" len="med"/>
          </a:ln>
        </p:spPr>
      </p:cxnSp>
      <p:cxnSp>
        <p:nvCxnSpPr>
          <p:cNvPr id="492" name="Google Shape;492;p44"/>
          <p:cNvCxnSpPr>
            <a:stCxn id="482" idx="3"/>
            <a:endCxn id="487" idx="1"/>
          </p:cNvCxnSpPr>
          <p:nvPr/>
        </p:nvCxnSpPr>
        <p:spPr>
          <a:xfrm rot="10800000" flipH="1">
            <a:off x="1818965" y="4310947"/>
            <a:ext cx="465600" cy="112200"/>
          </a:xfrm>
          <a:prstGeom prst="straightConnector1">
            <a:avLst/>
          </a:prstGeom>
          <a:noFill/>
          <a:ln w="38100" cap="flat" cmpd="sng">
            <a:solidFill>
              <a:schemeClr val="dk1"/>
            </a:solidFill>
            <a:prstDash val="solid"/>
            <a:round/>
            <a:headEnd type="none" w="med" len="med"/>
            <a:tailEnd type="none" w="med" len="med"/>
          </a:ln>
        </p:spPr>
      </p:cxnSp>
      <p:cxnSp>
        <p:nvCxnSpPr>
          <p:cNvPr id="493" name="Google Shape;493;p44"/>
          <p:cNvCxnSpPr>
            <a:stCxn id="475" idx="3"/>
            <a:endCxn id="484" idx="1"/>
          </p:cNvCxnSpPr>
          <p:nvPr/>
        </p:nvCxnSpPr>
        <p:spPr>
          <a:xfrm rot="10800000" flipH="1">
            <a:off x="2807125" y="2622596"/>
            <a:ext cx="1311000" cy="46800"/>
          </a:xfrm>
          <a:prstGeom prst="straightConnector1">
            <a:avLst/>
          </a:prstGeom>
          <a:noFill/>
          <a:ln w="38100" cap="flat" cmpd="sng">
            <a:solidFill>
              <a:schemeClr val="dk1"/>
            </a:solidFill>
            <a:prstDash val="solid"/>
            <a:round/>
            <a:headEnd type="none" w="med" len="med"/>
            <a:tailEnd type="none" w="med" len="med"/>
          </a:ln>
        </p:spPr>
      </p:cxnSp>
      <p:cxnSp>
        <p:nvCxnSpPr>
          <p:cNvPr id="494" name="Google Shape;494;p44"/>
          <p:cNvCxnSpPr>
            <a:stCxn id="475" idx="3"/>
            <a:endCxn id="486" idx="1"/>
          </p:cNvCxnSpPr>
          <p:nvPr/>
        </p:nvCxnSpPr>
        <p:spPr>
          <a:xfrm>
            <a:off x="2807125" y="2669396"/>
            <a:ext cx="1384500" cy="817800"/>
          </a:xfrm>
          <a:prstGeom prst="straightConnector1">
            <a:avLst/>
          </a:prstGeom>
          <a:noFill/>
          <a:ln w="38100" cap="flat" cmpd="sng">
            <a:solidFill>
              <a:schemeClr val="dk1"/>
            </a:solidFill>
            <a:prstDash val="solid"/>
            <a:round/>
            <a:headEnd type="none" w="med" len="med"/>
            <a:tailEnd type="none" w="med" len="med"/>
          </a:ln>
        </p:spPr>
      </p:cxnSp>
      <p:cxnSp>
        <p:nvCxnSpPr>
          <p:cNvPr id="495" name="Google Shape;495;p44"/>
          <p:cNvCxnSpPr>
            <a:stCxn id="487" idx="3"/>
            <a:endCxn id="486" idx="1"/>
          </p:cNvCxnSpPr>
          <p:nvPr/>
        </p:nvCxnSpPr>
        <p:spPr>
          <a:xfrm rot="10800000" flipH="1">
            <a:off x="2854700" y="3487046"/>
            <a:ext cx="1336800" cy="823800"/>
          </a:xfrm>
          <a:prstGeom prst="straightConnector1">
            <a:avLst/>
          </a:prstGeom>
          <a:noFill/>
          <a:ln w="38100" cap="flat" cmpd="sng">
            <a:solidFill>
              <a:schemeClr val="dk1"/>
            </a:solidFill>
            <a:prstDash val="solid"/>
            <a:round/>
            <a:headEnd type="none" w="med" len="med"/>
            <a:tailEnd type="none" w="med" len="med"/>
          </a:ln>
        </p:spPr>
      </p:cxnSp>
      <p:cxnSp>
        <p:nvCxnSpPr>
          <p:cNvPr id="496" name="Google Shape;496;p44"/>
          <p:cNvCxnSpPr>
            <a:stCxn id="487" idx="3"/>
            <a:endCxn id="488" idx="1"/>
          </p:cNvCxnSpPr>
          <p:nvPr/>
        </p:nvCxnSpPr>
        <p:spPr>
          <a:xfrm>
            <a:off x="2854700" y="4310846"/>
            <a:ext cx="1223400" cy="401700"/>
          </a:xfrm>
          <a:prstGeom prst="straightConnector1">
            <a:avLst/>
          </a:prstGeom>
          <a:noFill/>
          <a:ln w="38100" cap="flat" cmpd="sng">
            <a:solidFill>
              <a:schemeClr val="dk1"/>
            </a:solidFill>
            <a:prstDash val="solid"/>
            <a:round/>
            <a:headEnd type="none" w="med" len="med"/>
            <a:tailEnd type="none" w="med" len="med"/>
          </a:ln>
        </p:spPr>
      </p:cxnSp>
      <p:cxnSp>
        <p:nvCxnSpPr>
          <p:cNvPr id="497" name="Google Shape;497;p44"/>
          <p:cNvCxnSpPr>
            <a:stCxn id="488" idx="3"/>
            <a:endCxn id="489" idx="1"/>
          </p:cNvCxnSpPr>
          <p:nvPr/>
        </p:nvCxnSpPr>
        <p:spPr>
          <a:xfrm rot="10800000" flipH="1">
            <a:off x="4648000" y="4511346"/>
            <a:ext cx="1649400" cy="201300"/>
          </a:xfrm>
          <a:prstGeom prst="straightConnector1">
            <a:avLst/>
          </a:prstGeom>
          <a:noFill/>
          <a:ln w="38100" cap="flat" cmpd="sng">
            <a:solidFill>
              <a:schemeClr val="dk1"/>
            </a:solidFill>
            <a:prstDash val="solid"/>
            <a:round/>
            <a:headEnd type="none" w="med" len="med"/>
            <a:tailEnd type="none" w="med" len="med"/>
          </a:ln>
        </p:spPr>
      </p:cxnSp>
      <p:cxnSp>
        <p:nvCxnSpPr>
          <p:cNvPr id="498" name="Google Shape;498;p44"/>
          <p:cNvCxnSpPr>
            <a:endCxn id="485" idx="1"/>
          </p:cNvCxnSpPr>
          <p:nvPr/>
        </p:nvCxnSpPr>
        <p:spPr>
          <a:xfrm rot="10800000" flipH="1">
            <a:off x="4761600" y="2803446"/>
            <a:ext cx="2105700" cy="683700"/>
          </a:xfrm>
          <a:prstGeom prst="straightConnector1">
            <a:avLst/>
          </a:prstGeom>
          <a:noFill/>
          <a:ln w="38100" cap="flat" cmpd="sng">
            <a:solidFill>
              <a:schemeClr val="dk1"/>
            </a:solidFill>
            <a:prstDash val="solid"/>
            <a:round/>
            <a:headEnd type="none" w="med" len="med"/>
            <a:tailEnd type="none" w="med" len="med"/>
          </a:ln>
        </p:spPr>
      </p:cxnSp>
      <p:cxnSp>
        <p:nvCxnSpPr>
          <p:cNvPr id="499" name="Google Shape;499;p44"/>
          <p:cNvCxnSpPr>
            <a:stCxn id="484" idx="3"/>
            <a:endCxn id="485" idx="1"/>
          </p:cNvCxnSpPr>
          <p:nvPr/>
        </p:nvCxnSpPr>
        <p:spPr>
          <a:xfrm>
            <a:off x="4688250" y="2622596"/>
            <a:ext cx="2179200" cy="180900"/>
          </a:xfrm>
          <a:prstGeom prst="straightConnector1">
            <a:avLst/>
          </a:prstGeom>
          <a:noFill/>
          <a:ln w="38100" cap="flat" cmpd="sng">
            <a:solidFill>
              <a:schemeClr val="dk1"/>
            </a:solidFill>
            <a:prstDash val="solid"/>
            <a:round/>
            <a:headEnd type="none" w="med" len="med"/>
            <a:tailEnd type="none" w="med" len="med"/>
          </a:ln>
        </p:spPr>
      </p:cxnSp>
      <p:cxnSp>
        <p:nvCxnSpPr>
          <p:cNvPr id="500" name="Google Shape;500;p44"/>
          <p:cNvCxnSpPr>
            <a:endCxn id="485" idx="2"/>
          </p:cNvCxnSpPr>
          <p:nvPr/>
        </p:nvCxnSpPr>
        <p:spPr>
          <a:xfrm rot="10800000" flipH="1">
            <a:off x="6582300" y="3027246"/>
            <a:ext cx="570000" cy="1260300"/>
          </a:xfrm>
          <a:prstGeom prst="straightConnector1">
            <a:avLst/>
          </a:prstGeom>
          <a:noFill/>
          <a:ln w="38100" cap="flat" cmpd="sng">
            <a:solidFill>
              <a:schemeClr val="dk1"/>
            </a:solidFill>
            <a:prstDash val="solid"/>
            <a:round/>
            <a:headEnd type="none" w="med" len="med"/>
            <a:tailEnd type="none" w="med" len="med"/>
          </a:ln>
        </p:spPr>
      </p:cxnSp>
      <p:cxnSp>
        <p:nvCxnSpPr>
          <p:cNvPr id="501" name="Google Shape;501;p44"/>
          <p:cNvCxnSpPr>
            <a:stCxn id="484" idx="0"/>
            <a:endCxn id="476" idx="2"/>
          </p:cNvCxnSpPr>
          <p:nvPr/>
        </p:nvCxnSpPr>
        <p:spPr>
          <a:xfrm rot="10800000">
            <a:off x="4320750" y="1982096"/>
            <a:ext cx="82500" cy="416700"/>
          </a:xfrm>
          <a:prstGeom prst="straightConnector1">
            <a:avLst/>
          </a:prstGeom>
          <a:noFill/>
          <a:ln w="38100" cap="flat" cmpd="sng">
            <a:solidFill>
              <a:schemeClr val="dk1"/>
            </a:solidFill>
            <a:prstDash val="solid"/>
            <a:round/>
            <a:headEnd type="none" w="med" len="med"/>
            <a:tailEnd type="none" w="med" len="med"/>
          </a:ln>
        </p:spPr>
      </p:cxnSp>
      <p:cxnSp>
        <p:nvCxnSpPr>
          <p:cNvPr id="502" name="Google Shape;502;p44"/>
          <p:cNvCxnSpPr>
            <a:stCxn id="485" idx="3"/>
            <a:endCxn id="478" idx="1"/>
          </p:cNvCxnSpPr>
          <p:nvPr/>
        </p:nvCxnSpPr>
        <p:spPr>
          <a:xfrm rot="10800000" flipH="1">
            <a:off x="7437300" y="2408346"/>
            <a:ext cx="610500" cy="395100"/>
          </a:xfrm>
          <a:prstGeom prst="straightConnector1">
            <a:avLst/>
          </a:prstGeom>
          <a:noFill/>
          <a:ln w="38100" cap="flat" cmpd="sng">
            <a:solidFill>
              <a:schemeClr val="dk1"/>
            </a:solidFill>
            <a:prstDash val="solid"/>
            <a:round/>
            <a:headEnd type="none" w="med" len="med"/>
            <a:tailEnd type="none" w="med" len="med"/>
          </a:ln>
        </p:spPr>
      </p:cxnSp>
      <p:cxnSp>
        <p:nvCxnSpPr>
          <p:cNvPr id="503" name="Google Shape;503;p44"/>
          <p:cNvCxnSpPr>
            <a:stCxn id="489" idx="3"/>
            <a:endCxn id="480" idx="1"/>
          </p:cNvCxnSpPr>
          <p:nvPr/>
        </p:nvCxnSpPr>
        <p:spPr>
          <a:xfrm rot="10800000" flipH="1">
            <a:off x="6867300" y="4291971"/>
            <a:ext cx="610500" cy="219300"/>
          </a:xfrm>
          <a:prstGeom prst="straightConnector1">
            <a:avLst/>
          </a:prstGeom>
          <a:noFill/>
          <a:ln w="38100" cap="flat" cmpd="sng">
            <a:solidFill>
              <a:schemeClr val="dk1"/>
            </a:solidFill>
            <a:prstDash val="solid"/>
            <a:round/>
            <a:headEnd type="none" w="med" len="med"/>
            <a:tailEnd type="none" w="med" len="med"/>
          </a:ln>
        </p:spPr>
      </p:cxnSp>
      <p:sp>
        <p:nvSpPr>
          <p:cNvPr id="504" name="Google Shape;504;p44"/>
          <p:cNvSpPr txBox="1"/>
          <p:nvPr/>
        </p:nvSpPr>
        <p:spPr>
          <a:xfrm>
            <a:off x="7437300" y="1418550"/>
            <a:ext cx="1101300" cy="5541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800" b="1"/>
              <a:t>Source</a:t>
            </a:r>
            <a:r>
              <a:rPr lang="en" sz="800"/>
              <a:t>: A</a:t>
            </a:r>
            <a:endParaRPr sz="800"/>
          </a:p>
          <a:p>
            <a:pPr marL="0" lvl="0" indent="0" algn="l" rtl="0">
              <a:spcBef>
                <a:spcPts val="0"/>
              </a:spcBef>
              <a:spcAft>
                <a:spcPts val="0"/>
              </a:spcAft>
              <a:buNone/>
            </a:pPr>
            <a:r>
              <a:rPr lang="en" sz="800" b="1"/>
              <a:t>Destination</a:t>
            </a:r>
            <a:r>
              <a:rPr lang="en" sz="800"/>
              <a:t>: D</a:t>
            </a:r>
            <a:endParaRPr sz="800"/>
          </a:p>
          <a:p>
            <a:pPr marL="0" lvl="0" indent="0" algn="l" rtl="0">
              <a:spcBef>
                <a:spcPts val="0"/>
              </a:spcBef>
              <a:spcAft>
                <a:spcPts val="0"/>
              </a:spcAft>
              <a:buNone/>
            </a:pPr>
            <a:r>
              <a:rPr lang="en" sz="800"/>
              <a:t>“Hello, this is A…”</a:t>
            </a:r>
            <a:endParaRPr sz="800"/>
          </a:p>
        </p:txBody>
      </p:sp>
      <p:sp>
        <p:nvSpPr>
          <p:cNvPr id="505" name="Google Shape;505;p44"/>
          <p:cNvSpPr/>
          <p:nvPr/>
        </p:nvSpPr>
        <p:spPr>
          <a:xfrm>
            <a:off x="1584950" y="2476500"/>
            <a:ext cx="6431300" cy="1220100"/>
          </a:xfrm>
          <a:custGeom>
            <a:avLst/>
            <a:gdLst/>
            <a:ahLst/>
            <a:cxnLst/>
            <a:rect l="l" t="t" r="r" b="b"/>
            <a:pathLst>
              <a:path w="257252" h="48804" extrusionOk="0">
                <a:moveTo>
                  <a:pt x="0" y="610"/>
                </a:moveTo>
                <a:cubicBezTo>
                  <a:pt x="6198" y="3404"/>
                  <a:pt x="17831" y="9348"/>
                  <a:pt x="37186" y="17374"/>
                </a:cubicBezTo>
                <a:cubicBezTo>
                  <a:pt x="56541" y="25400"/>
                  <a:pt x="85192" y="47803"/>
                  <a:pt x="116129" y="48768"/>
                </a:cubicBezTo>
                <a:cubicBezTo>
                  <a:pt x="147066" y="49733"/>
                  <a:pt x="199289" y="31293"/>
                  <a:pt x="222809" y="23165"/>
                </a:cubicBezTo>
                <a:cubicBezTo>
                  <a:pt x="246330" y="15037"/>
                  <a:pt x="251512" y="3861"/>
                  <a:pt x="257252" y="0"/>
                </a:cubicBezTo>
              </a:path>
            </a:pathLst>
          </a:custGeom>
          <a:noFill/>
          <a:ln w="19050" cap="flat" cmpd="sng">
            <a:solidFill>
              <a:srgbClr val="FF0000"/>
            </a:solidFill>
            <a:prstDash val="solid"/>
            <a:round/>
            <a:headEnd type="none" w="med" len="med"/>
            <a:tailEnd type="none" w="med" len="med"/>
          </a:ln>
        </p:spPr>
      </p:sp>
      <p:sp>
        <p:nvSpPr>
          <p:cNvPr id="506" name="Google Shape;506;p4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28</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sp>
        <p:nvSpPr>
          <p:cNvPr id="511" name="Google Shape;511;p45"/>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Layer 3: Network Layer</a:t>
            </a:r>
            <a:endParaRPr/>
          </a:p>
        </p:txBody>
      </p:sp>
      <p:pic>
        <p:nvPicPr>
          <p:cNvPr id="512" name="Google Shape;512;p45"/>
          <p:cNvPicPr preferRelativeResize="0"/>
          <p:nvPr/>
        </p:nvPicPr>
        <p:blipFill rotWithShape="1">
          <a:blip r:embed="rId3">
            <a:alphaModFix/>
          </a:blip>
          <a:srcRect l="6239" t="7148" r="80041" b="46006"/>
          <a:stretch/>
        </p:blipFill>
        <p:spPr>
          <a:xfrm>
            <a:off x="980675" y="1915597"/>
            <a:ext cx="570140" cy="572700"/>
          </a:xfrm>
          <a:prstGeom prst="rect">
            <a:avLst/>
          </a:prstGeom>
          <a:noFill/>
          <a:ln>
            <a:noFill/>
          </a:ln>
        </p:spPr>
      </p:pic>
      <p:sp>
        <p:nvSpPr>
          <p:cNvPr id="513" name="Google Shape;513;p45"/>
          <p:cNvSpPr txBox="1"/>
          <p:nvPr/>
        </p:nvSpPr>
        <p:spPr>
          <a:xfrm>
            <a:off x="1136600" y="1981951"/>
            <a:ext cx="258300" cy="215400"/>
          </a:xfrm>
          <a:prstGeom prst="rect">
            <a:avLst/>
          </a:prstGeom>
          <a:noFill/>
          <a:ln>
            <a:noFill/>
          </a:ln>
        </p:spPr>
        <p:txBody>
          <a:bodyPr spcFirstLastPara="1" wrap="square" lIns="45700" tIns="45700" rIns="45700" bIns="45700" anchor="t" anchorCtr="0">
            <a:spAutoFit/>
          </a:bodyPr>
          <a:lstStyle/>
          <a:p>
            <a:pPr marL="0" lvl="0" indent="0" algn="ctr" rtl="0">
              <a:spcBef>
                <a:spcPts val="0"/>
              </a:spcBef>
              <a:spcAft>
                <a:spcPts val="0"/>
              </a:spcAft>
              <a:buNone/>
            </a:pPr>
            <a:r>
              <a:rPr lang="en" sz="800"/>
              <a:t>A</a:t>
            </a:r>
            <a:endParaRPr sz="800"/>
          </a:p>
        </p:txBody>
      </p:sp>
      <p:sp>
        <p:nvSpPr>
          <p:cNvPr id="514" name="Google Shape;514;p45"/>
          <p:cNvSpPr/>
          <p:nvPr/>
        </p:nvSpPr>
        <p:spPr>
          <a:xfrm>
            <a:off x="2237125" y="2445596"/>
            <a:ext cx="570000" cy="447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Router</a:t>
            </a:r>
            <a:endParaRPr sz="1000"/>
          </a:p>
        </p:txBody>
      </p:sp>
      <p:pic>
        <p:nvPicPr>
          <p:cNvPr id="515" name="Google Shape;515;p45"/>
          <p:cNvPicPr preferRelativeResize="0"/>
          <p:nvPr/>
        </p:nvPicPr>
        <p:blipFill rotWithShape="1">
          <a:blip r:embed="rId3">
            <a:alphaModFix/>
          </a:blip>
          <a:srcRect l="6239" t="7148" r="80041" b="46006"/>
          <a:stretch/>
        </p:blipFill>
        <p:spPr>
          <a:xfrm>
            <a:off x="4035650" y="1409247"/>
            <a:ext cx="570140" cy="572700"/>
          </a:xfrm>
          <a:prstGeom prst="rect">
            <a:avLst/>
          </a:prstGeom>
          <a:noFill/>
          <a:ln>
            <a:noFill/>
          </a:ln>
        </p:spPr>
      </p:pic>
      <p:sp>
        <p:nvSpPr>
          <p:cNvPr id="516" name="Google Shape;516;p45"/>
          <p:cNvSpPr txBox="1"/>
          <p:nvPr/>
        </p:nvSpPr>
        <p:spPr>
          <a:xfrm>
            <a:off x="4191575" y="1475601"/>
            <a:ext cx="258300" cy="215400"/>
          </a:xfrm>
          <a:prstGeom prst="rect">
            <a:avLst/>
          </a:prstGeom>
          <a:noFill/>
          <a:ln>
            <a:noFill/>
          </a:ln>
        </p:spPr>
        <p:txBody>
          <a:bodyPr spcFirstLastPara="1" wrap="square" lIns="45700" tIns="45700" rIns="45700" bIns="45700" anchor="t" anchorCtr="0">
            <a:spAutoFit/>
          </a:bodyPr>
          <a:lstStyle/>
          <a:p>
            <a:pPr marL="0" lvl="0" indent="0" algn="ctr" rtl="0">
              <a:spcBef>
                <a:spcPts val="0"/>
              </a:spcBef>
              <a:spcAft>
                <a:spcPts val="0"/>
              </a:spcAft>
              <a:buNone/>
            </a:pPr>
            <a:r>
              <a:rPr lang="en" sz="800"/>
              <a:t>C</a:t>
            </a:r>
            <a:endParaRPr sz="800"/>
          </a:p>
        </p:txBody>
      </p:sp>
      <p:pic>
        <p:nvPicPr>
          <p:cNvPr id="517" name="Google Shape;517;p45"/>
          <p:cNvPicPr preferRelativeResize="0"/>
          <p:nvPr/>
        </p:nvPicPr>
        <p:blipFill rotWithShape="1">
          <a:blip r:embed="rId3">
            <a:alphaModFix/>
          </a:blip>
          <a:srcRect l="6239" t="7148" r="80041" b="46006"/>
          <a:stretch/>
        </p:blipFill>
        <p:spPr>
          <a:xfrm>
            <a:off x="8047925" y="2121897"/>
            <a:ext cx="570140" cy="572700"/>
          </a:xfrm>
          <a:prstGeom prst="rect">
            <a:avLst/>
          </a:prstGeom>
          <a:noFill/>
          <a:ln>
            <a:noFill/>
          </a:ln>
        </p:spPr>
      </p:pic>
      <p:sp>
        <p:nvSpPr>
          <p:cNvPr id="518" name="Google Shape;518;p45"/>
          <p:cNvSpPr txBox="1"/>
          <p:nvPr/>
        </p:nvSpPr>
        <p:spPr>
          <a:xfrm>
            <a:off x="8203850" y="2188251"/>
            <a:ext cx="258300" cy="215400"/>
          </a:xfrm>
          <a:prstGeom prst="rect">
            <a:avLst/>
          </a:prstGeom>
          <a:noFill/>
          <a:ln>
            <a:noFill/>
          </a:ln>
        </p:spPr>
        <p:txBody>
          <a:bodyPr spcFirstLastPara="1" wrap="square" lIns="45700" tIns="45700" rIns="45700" bIns="45700" anchor="t" anchorCtr="0">
            <a:spAutoFit/>
          </a:bodyPr>
          <a:lstStyle/>
          <a:p>
            <a:pPr marL="0" lvl="0" indent="0" algn="ctr" rtl="0">
              <a:spcBef>
                <a:spcPts val="0"/>
              </a:spcBef>
              <a:spcAft>
                <a:spcPts val="0"/>
              </a:spcAft>
              <a:buNone/>
            </a:pPr>
            <a:r>
              <a:rPr lang="en" sz="800"/>
              <a:t>D</a:t>
            </a:r>
            <a:endParaRPr sz="800"/>
          </a:p>
        </p:txBody>
      </p:sp>
      <p:pic>
        <p:nvPicPr>
          <p:cNvPr id="519" name="Google Shape;519;p45"/>
          <p:cNvPicPr preferRelativeResize="0"/>
          <p:nvPr/>
        </p:nvPicPr>
        <p:blipFill rotWithShape="1">
          <a:blip r:embed="rId3">
            <a:alphaModFix/>
          </a:blip>
          <a:srcRect l="6239" t="7148" r="80041" b="46006"/>
          <a:stretch/>
        </p:blipFill>
        <p:spPr>
          <a:xfrm>
            <a:off x="7477775" y="4005722"/>
            <a:ext cx="570140" cy="572700"/>
          </a:xfrm>
          <a:prstGeom prst="rect">
            <a:avLst/>
          </a:prstGeom>
          <a:noFill/>
          <a:ln>
            <a:noFill/>
          </a:ln>
        </p:spPr>
      </p:pic>
      <p:sp>
        <p:nvSpPr>
          <p:cNvPr id="520" name="Google Shape;520;p45"/>
          <p:cNvSpPr txBox="1"/>
          <p:nvPr/>
        </p:nvSpPr>
        <p:spPr>
          <a:xfrm>
            <a:off x="7633700" y="4072076"/>
            <a:ext cx="258300" cy="215400"/>
          </a:xfrm>
          <a:prstGeom prst="rect">
            <a:avLst/>
          </a:prstGeom>
          <a:noFill/>
          <a:ln>
            <a:noFill/>
          </a:ln>
        </p:spPr>
        <p:txBody>
          <a:bodyPr spcFirstLastPara="1" wrap="square" lIns="45700" tIns="45700" rIns="45700" bIns="45700" anchor="t" anchorCtr="0">
            <a:spAutoFit/>
          </a:bodyPr>
          <a:lstStyle/>
          <a:p>
            <a:pPr marL="0" lvl="0" indent="0" algn="ctr" rtl="0">
              <a:spcBef>
                <a:spcPts val="0"/>
              </a:spcBef>
              <a:spcAft>
                <a:spcPts val="0"/>
              </a:spcAft>
              <a:buNone/>
            </a:pPr>
            <a:r>
              <a:rPr lang="en" sz="800"/>
              <a:t>E</a:t>
            </a:r>
            <a:endParaRPr sz="800"/>
          </a:p>
        </p:txBody>
      </p:sp>
      <p:pic>
        <p:nvPicPr>
          <p:cNvPr id="521" name="Google Shape;521;p45"/>
          <p:cNvPicPr preferRelativeResize="0"/>
          <p:nvPr/>
        </p:nvPicPr>
        <p:blipFill rotWithShape="1">
          <a:blip r:embed="rId3">
            <a:alphaModFix/>
          </a:blip>
          <a:srcRect l="6239" t="7148" r="80041" b="46006"/>
          <a:stretch/>
        </p:blipFill>
        <p:spPr>
          <a:xfrm>
            <a:off x="1248825" y="4136797"/>
            <a:ext cx="570140" cy="572700"/>
          </a:xfrm>
          <a:prstGeom prst="rect">
            <a:avLst/>
          </a:prstGeom>
          <a:noFill/>
          <a:ln>
            <a:noFill/>
          </a:ln>
        </p:spPr>
      </p:pic>
      <p:sp>
        <p:nvSpPr>
          <p:cNvPr id="522" name="Google Shape;522;p45"/>
          <p:cNvSpPr txBox="1"/>
          <p:nvPr/>
        </p:nvSpPr>
        <p:spPr>
          <a:xfrm>
            <a:off x="1404750" y="4203151"/>
            <a:ext cx="258300" cy="215400"/>
          </a:xfrm>
          <a:prstGeom prst="rect">
            <a:avLst/>
          </a:prstGeom>
          <a:noFill/>
          <a:ln>
            <a:noFill/>
          </a:ln>
        </p:spPr>
        <p:txBody>
          <a:bodyPr spcFirstLastPara="1" wrap="square" lIns="45700" tIns="45700" rIns="45700" bIns="45700" anchor="t" anchorCtr="0">
            <a:spAutoFit/>
          </a:bodyPr>
          <a:lstStyle/>
          <a:p>
            <a:pPr marL="0" lvl="0" indent="0" algn="ctr" rtl="0">
              <a:spcBef>
                <a:spcPts val="0"/>
              </a:spcBef>
              <a:spcAft>
                <a:spcPts val="0"/>
              </a:spcAft>
              <a:buNone/>
            </a:pPr>
            <a:r>
              <a:rPr lang="en" sz="800"/>
              <a:t>B</a:t>
            </a:r>
            <a:endParaRPr sz="800"/>
          </a:p>
        </p:txBody>
      </p:sp>
      <p:sp>
        <p:nvSpPr>
          <p:cNvPr id="523" name="Google Shape;523;p45"/>
          <p:cNvSpPr/>
          <p:nvPr/>
        </p:nvSpPr>
        <p:spPr>
          <a:xfrm>
            <a:off x="4118250" y="2398796"/>
            <a:ext cx="570000" cy="447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Router</a:t>
            </a:r>
            <a:endParaRPr sz="1000"/>
          </a:p>
        </p:txBody>
      </p:sp>
      <p:sp>
        <p:nvSpPr>
          <p:cNvPr id="524" name="Google Shape;524;p45"/>
          <p:cNvSpPr/>
          <p:nvPr/>
        </p:nvSpPr>
        <p:spPr>
          <a:xfrm>
            <a:off x="6867300" y="2579646"/>
            <a:ext cx="570000" cy="447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Router</a:t>
            </a:r>
            <a:endParaRPr sz="1000"/>
          </a:p>
        </p:txBody>
      </p:sp>
      <p:sp>
        <p:nvSpPr>
          <p:cNvPr id="525" name="Google Shape;525;p45"/>
          <p:cNvSpPr/>
          <p:nvPr/>
        </p:nvSpPr>
        <p:spPr>
          <a:xfrm>
            <a:off x="4191575" y="3263246"/>
            <a:ext cx="570000" cy="447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Router</a:t>
            </a:r>
            <a:endParaRPr sz="1000"/>
          </a:p>
        </p:txBody>
      </p:sp>
      <p:sp>
        <p:nvSpPr>
          <p:cNvPr id="526" name="Google Shape;526;p45"/>
          <p:cNvSpPr/>
          <p:nvPr/>
        </p:nvSpPr>
        <p:spPr>
          <a:xfrm>
            <a:off x="2284700" y="4087046"/>
            <a:ext cx="570000" cy="447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Router</a:t>
            </a:r>
            <a:endParaRPr sz="1000"/>
          </a:p>
        </p:txBody>
      </p:sp>
      <p:sp>
        <p:nvSpPr>
          <p:cNvPr id="527" name="Google Shape;527;p45"/>
          <p:cNvSpPr/>
          <p:nvPr/>
        </p:nvSpPr>
        <p:spPr>
          <a:xfrm>
            <a:off x="4078000" y="4488846"/>
            <a:ext cx="570000" cy="447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Router</a:t>
            </a:r>
            <a:endParaRPr sz="1000"/>
          </a:p>
        </p:txBody>
      </p:sp>
      <p:sp>
        <p:nvSpPr>
          <p:cNvPr id="528" name="Google Shape;528;p45"/>
          <p:cNvSpPr/>
          <p:nvPr/>
        </p:nvSpPr>
        <p:spPr>
          <a:xfrm>
            <a:off x="6297300" y="4287471"/>
            <a:ext cx="570000" cy="447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Router</a:t>
            </a:r>
            <a:endParaRPr sz="1000"/>
          </a:p>
        </p:txBody>
      </p:sp>
      <p:cxnSp>
        <p:nvCxnSpPr>
          <p:cNvPr id="529" name="Google Shape;529;p45"/>
          <p:cNvCxnSpPr>
            <a:stCxn id="512" idx="3"/>
            <a:endCxn id="514" idx="1"/>
          </p:cNvCxnSpPr>
          <p:nvPr/>
        </p:nvCxnSpPr>
        <p:spPr>
          <a:xfrm>
            <a:off x="1550815" y="2201947"/>
            <a:ext cx="686400" cy="467400"/>
          </a:xfrm>
          <a:prstGeom prst="straightConnector1">
            <a:avLst/>
          </a:prstGeom>
          <a:noFill/>
          <a:ln w="38100" cap="flat" cmpd="sng">
            <a:solidFill>
              <a:srgbClr val="1155CC"/>
            </a:solidFill>
            <a:prstDash val="dash"/>
            <a:round/>
            <a:headEnd type="none" w="med" len="med"/>
            <a:tailEnd type="none" w="med" len="med"/>
          </a:ln>
        </p:spPr>
      </p:cxnSp>
      <p:cxnSp>
        <p:nvCxnSpPr>
          <p:cNvPr id="530" name="Google Shape;530;p45"/>
          <p:cNvCxnSpPr>
            <a:stCxn id="514" idx="2"/>
            <a:endCxn id="526" idx="0"/>
          </p:cNvCxnSpPr>
          <p:nvPr/>
        </p:nvCxnSpPr>
        <p:spPr>
          <a:xfrm>
            <a:off x="2522125" y="2893196"/>
            <a:ext cx="47700" cy="1194000"/>
          </a:xfrm>
          <a:prstGeom prst="straightConnector1">
            <a:avLst/>
          </a:prstGeom>
          <a:noFill/>
          <a:ln w="38100" cap="flat" cmpd="sng">
            <a:solidFill>
              <a:schemeClr val="dk1"/>
            </a:solidFill>
            <a:prstDash val="solid"/>
            <a:round/>
            <a:headEnd type="none" w="med" len="med"/>
            <a:tailEnd type="none" w="med" len="med"/>
          </a:ln>
        </p:spPr>
      </p:cxnSp>
      <p:cxnSp>
        <p:nvCxnSpPr>
          <p:cNvPr id="531" name="Google Shape;531;p45"/>
          <p:cNvCxnSpPr>
            <a:stCxn id="521" idx="3"/>
            <a:endCxn id="526" idx="1"/>
          </p:cNvCxnSpPr>
          <p:nvPr/>
        </p:nvCxnSpPr>
        <p:spPr>
          <a:xfrm rot="10800000" flipH="1">
            <a:off x="1818965" y="4310947"/>
            <a:ext cx="465600" cy="112200"/>
          </a:xfrm>
          <a:prstGeom prst="straightConnector1">
            <a:avLst/>
          </a:prstGeom>
          <a:noFill/>
          <a:ln w="38100" cap="flat" cmpd="sng">
            <a:solidFill>
              <a:schemeClr val="dk1"/>
            </a:solidFill>
            <a:prstDash val="solid"/>
            <a:round/>
            <a:headEnd type="none" w="med" len="med"/>
            <a:tailEnd type="none" w="med" len="med"/>
          </a:ln>
        </p:spPr>
      </p:cxnSp>
      <p:cxnSp>
        <p:nvCxnSpPr>
          <p:cNvPr id="532" name="Google Shape;532;p45"/>
          <p:cNvCxnSpPr>
            <a:stCxn id="514" idx="3"/>
            <a:endCxn id="523" idx="1"/>
          </p:cNvCxnSpPr>
          <p:nvPr/>
        </p:nvCxnSpPr>
        <p:spPr>
          <a:xfrm rot="10800000" flipH="1">
            <a:off x="2807125" y="2622596"/>
            <a:ext cx="1311000" cy="46800"/>
          </a:xfrm>
          <a:prstGeom prst="straightConnector1">
            <a:avLst/>
          </a:prstGeom>
          <a:noFill/>
          <a:ln w="38100" cap="flat" cmpd="sng">
            <a:solidFill>
              <a:schemeClr val="dk1"/>
            </a:solidFill>
            <a:prstDash val="solid"/>
            <a:round/>
            <a:headEnd type="none" w="med" len="med"/>
            <a:tailEnd type="none" w="med" len="med"/>
          </a:ln>
        </p:spPr>
      </p:cxnSp>
      <p:cxnSp>
        <p:nvCxnSpPr>
          <p:cNvPr id="533" name="Google Shape;533;p45"/>
          <p:cNvCxnSpPr>
            <a:stCxn id="514" idx="3"/>
            <a:endCxn id="525" idx="1"/>
          </p:cNvCxnSpPr>
          <p:nvPr/>
        </p:nvCxnSpPr>
        <p:spPr>
          <a:xfrm>
            <a:off x="2807125" y="2669396"/>
            <a:ext cx="1384500" cy="817800"/>
          </a:xfrm>
          <a:prstGeom prst="straightConnector1">
            <a:avLst/>
          </a:prstGeom>
          <a:noFill/>
          <a:ln w="38100" cap="flat" cmpd="sng">
            <a:solidFill>
              <a:srgbClr val="6AA84F"/>
            </a:solidFill>
            <a:prstDash val="solid"/>
            <a:round/>
            <a:headEnd type="none" w="med" len="med"/>
            <a:tailEnd type="none" w="med" len="med"/>
          </a:ln>
        </p:spPr>
      </p:cxnSp>
      <p:cxnSp>
        <p:nvCxnSpPr>
          <p:cNvPr id="534" name="Google Shape;534;p45"/>
          <p:cNvCxnSpPr>
            <a:stCxn id="526" idx="3"/>
            <a:endCxn id="525" idx="1"/>
          </p:cNvCxnSpPr>
          <p:nvPr/>
        </p:nvCxnSpPr>
        <p:spPr>
          <a:xfrm rot="10800000" flipH="1">
            <a:off x="2854700" y="3487046"/>
            <a:ext cx="1336800" cy="823800"/>
          </a:xfrm>
          <a:prstGeom prst="straightConnector1">
            <a:avLst/>
          </a:prstGeom>
          <a:noFill/>
          <a:ln w="38100" cap="flat" cmpd="sng">
            <a:solidFill>
              <a:schemeClr val="dk1"/>
            </a:solidFill>
            <a:prstDash val="solid"/>
            <a:round/>
            <a:headEnd type="none" w="med" len="med"/>
            <a:tailEnd type="none" w="med" len="med"/>
          </a:ln>
        </p:spPr>
      </p:cxnSp>
      <p:cxnSp>
        <p:nvCxnSpPr>
          <p:cNvPr id="535" name="Google Shape;535;p45"/>
          <p:cNvCxnSpPr>
            <a:stCxn id="526" idx="3"/>
            <a:endCxn id="527" idx="1"/>
          </p:cNvCxnSpPr>
          <p:nvPr/>
        </p:nvCxnSpPr>
        <p:spPr>
          <a:xfrm>
            <a:off x="2854700" y="4310846"/>
            <a:ext cx="1223400" cy="401700"/>
          </a:xfrm>
          <a:prstGeom prst="straightConnector1">
            <a:avLst/>
          </a:prstGeom>
          <a:noFill/>
          <a:ln w="38100" cap="flat" cmpd="sng">
            <a:solidFill>
              <a:schemeClr val="dk1"/>
            </a:solidFill>
            <a:prstDash val="solid"/>
            <a:round/>
            <a:headEnd type="none" w="med" len="med"/>
            <a:tailEnd type="none" w="med" len="med"/>
          </a:ln>
        </p:spPr>
      </p:cxnSp>
      <p:cxnSp>
        <p:nvCxnSpPr>
          <p:cNvPr id="536" name="Google Shape;536;p45"/>
          <p:cNvCxnSpPr>
            <a:stCxn id="527" idx="3"/>
            <a:endCxn id="528" idx="1"/>
          </p:cNvCxnSpPr>
          <p:nvPr/>
        </p:nvCxnSpPr>
        <p:spPr>
          <a:xfrm rot="10800000" flipH="1">
            <a:off x="4648000" y="4511346"/>
            <a:ext cx="1649400" cy="201300"/>
          </a:xfrm>
          <a:prstGeom prst="straightConnector1">
            <a:avLst/>
          </a:prstGeom>
          <a:noFill/>
          <a:ln w="38100" cap="flat" cmpd="sng">
            <a:solidFill>
              <a:schemeClr val="dk1"/>
            </a:solidFill>
            <a:prstDash val="solid"/>
            <a:round/>
            <a:headEnd type="none" w="med" len="med"/>
            <a:tailEnd type="none" w="med" len="med"/>
          </a:ln>
        </p:spPr>
      </p:cxnSp>
      <p:cxnSp>
        <p:nvCxnSpPr>
          <p:cNvPr id="537" name="Google Shape;537;p45"/>
          <p:cNvCxnSpPr>
            <a:endCxn id="524" idx="1"/>
          </p:cNvCxnSpPr>
          <p:nvPr/>
        </p:nvCxnSpPr>
        <p:spPr>
          <a:xfrm rot="10800000" flipH="1">
            <a:off x="4761600" y="2803446"/>
            <a:ext cx="2105700" cy="683700"/>
          </a:xfrm>
          <a:prstGeom prst="straightConnector1">
            <a:avLst/>
          </a:prstGeom>
          <a:noFill/>
          <a:ln w="38100" cap="flat" cmpd="sng">
            <a:solidFill>
              <a:srgbClr val="6AA84F"/>
            </a:solidFill>
            <a:prstDash val="solid"/>
            <a:round/>
            <a:headEnd type="none" w="med" len="med"/>
            <a:tailEnd type="none" w="med" len="med"/>
          </a:ln>
        </p:spPr>
      </p:cxnSp>
      <p:cxnSp>
        <p:nvCxnSpPr>
          <p:cNvPr id="538" name="Google Shape;538;p45"/>
          <p:cNvCxnSpPr>
            <a:stCxn id="523" idx="3"/>
            <a:endCxn id="524" idx="1"/>
          </p:cNvCxnSpPr>
          <p:nvPr/>
        </p:nvCxnSpPr>
        <p:spPr>
          <a:xfrm>
            <a:off x="4688250" y="2622596"/>
            <a:ext cx="2179200" cy="180900"/>
          </a:xfrm>
          <a:prstGeom prst="straightConnector1">
            <a:avLst/>
          </a:prstGeom>
          <a:noFill/>
          <a:ln w="38100" cap="flat" cmpd="sng">
            <a:solidFill>
              <a:schemeClr val="dk1"/>
            </a:solidFill>
            <a:prstDash val="solid"/>
            <a:round/>
            <a:headEnd type="none" w="med" len="med"/>
            <a:tailEnd type="none" w="med" len="med"/>
          </a:ln>
        </p:spPr>
      </p:cxnSp>
      <p:cxnSp>
        <p:nvCxnSpPr>
          <p:cNvPr id="539" name="Google Shape;539;p45"/>
          <p:cNvCxnSpPr>
            <a:endCxn id="524" idx="2"/>
          </p:cNvCxnSpPr>
          <p:nvPr/>
        </p:nvCxnSpPr>
        <p:spPr>
          <a:xfrm rot="10800000" flipH="1">
            <a:off x="6582300" y="3027246"/>
            <a:ext cx="570000" cy="1260300"/>
          </a:xfrm>
          <a:prstGeom prst="straightConnector1">
            <a:avLst/>
          </a:prstGeom>
          <a:noFill/>
          <a:ln w="38100" cap="flat" cmpd="sng">
            <a:solidFill>
              <a:schemeClr val="dk1"/>
            </a:solidFill>
            <a:prstDash val="solid"/>
            <a:round/>
            <a:headEnd type="none" w="med" len="med"/>
            <a:tailEnd type="none" w="med" len="med"/>
          </a:ln>
        </p:spPr>
      </p:cxnSp>
      <p:cxnSp>
        <p:nvCxnSpPr>
          <p:cNvPr id="540" name="Google Shape;540;p45"/>
          <p:cNvCxnSpPr>
            <a:stCxn id="523" idx="0"/>
            <a:endCxn id="515" idx="2"/>
          </p:cNvCxnSpPr>
          <p:nvPr/>
        </p:nvCxnSpPr>
        <p:spPr>
          <a:xfrm rot="10800000">
            <a:off x="4320750" y="1982096"/>
            <a:ext cx="82500" cy="416700"/>
          </a:xfrm>
          <a:prstGeom prst="straightConnector1">
            <a:avLst/>
          </a:prstGeom>
          <a:noFill/>
          <a:ln w="38100" cap="flat" cmpd="sng">
            <a:solidFill>
              <a:schemeClr val="dk1"/>
            </a:solidFill>
            <a:prstDash val="solid"/>
            <a:round/>
            <a:headEnd type="none" w="med" len="med"/>
            <a:tailEnd type="none" w="med" len="med"/>
          </a:ln>
        </p:spPr>
      </p:cxnSp>
      <p:cxnSp>
        <p:nvCxnSpPr>
          <p:cNvPr id="541" name="Google Shape;541;p45"/>
          <p:cNvCxnSpPr>
            <a:stCxn id="524" idx="3"/>
            <a:endCxn id="517" idx="1"/>
          </p:cNvCxnSpPr>
          <p:nvPr/>
        </p:nvCxnSpPr>
        <p:spPr>
          <a:xfrm rot="10800000" flipH="1">
            <a:off x="7437300" y="2408346"/>
            <a:ext cx="610500" cy="395100"/>
          </a:xfrm>
          <a:prstGeom prst="straightConnector1">
            <a:avLst/>
          </a:prstGeom>
          <a:noFill/>
          <a:ln w="38100" cap="flat" cmpd="sng">
            <a:solidFill>
              <a:srgbClr val="674EA7"/>
            </a:solidFill>
            <a:prstDash val="dash"/>
            <a:round/>
            <a:headEnd type="none" w="med" len="med"/>
            <a:tailEnd type="none" w="med" len="med"/>
          </a:ln>
        </p:spPr>
      </p:cxnSp>
      <p:cxnSp>
        <p:nvCxnSpPr>
          <p:cNvPr id="542" name="Google Shape;542;p45"/>
          <p:cNvCxnSpPr>
            <a:stCxn id="528" idx="3"/>
            <a:endCxn id="519" idx="1"/>
          </p:cNvCxnSpPr>
          <p:nvPr/>
        </p:nvCxnSpPr>
        <p:spPr>
          <a:xfrm rot="10800000" flipH="1">
            <a:off x="6867300" y="4291971"/>
            <a:ext cx="610500" cy="219300"/>
          </a:xfrm>
          <a:prstGeom prst="straightConnector1">
            <a:avLst/>
          </a:prstGeom>
          <a:noFill/>
          <a:ln w="38100" cap="flat" cmpd="sng">
            <a:solidFill>
              <a:schemeClr val="dk1"/>
            </a:solidFill>
            <a:prstDash val="solid"/>
            <a:round/>
            <a:headEnd type="none" w="med" len="med"/>
            <a:tailEnd type="none" w="med" len="med"/>
          </a:ln>
        </p:spPr>
      </p:cxnSp>
      <p:sp>
        <p:nvSpPr>
          <p:cNvPr id="543" name="Google Shape;543;p45"/>
          <p:cNvSpPr txBox="1"/>
          <p:nvPr/>
        </p:nvSpPr>
        <p:spPr>
          <a:xfrm>
            <a:off x="7437300" y="1418550"/>
            <a:ext cx="1101300" cy="5541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800" b="1"/>
              <a:t>Source</a:t>
            </a:r>
            <a:r>
              <a:rPr lang="en" sz="800"/>
              <a:t>: A</a:t>
            </a:r>
            <a:endParaRPr sz="800"/>
          </a:p>
          <a:p>
            <a:pPr marL="0" lvl="0" indent="0" algn="l" rtl="0">
              <a:spcBef>
                <a:spcPts val="0"/>
              </a:spcBef>
              <a:spcAft>
                <a:spcPts val="0"/>
              </a:spcAft>
              <a:buNone/>
            </a:pPr>
            <a:r>
              <a:rPr lang="en" sz="800" b="1"/>
              <a:t>Destination</a:t>
            </a:r>
            <a:r>
              <a:rPr lang="en" sz="800"/>
              <a:t>: D</a:t>
            </a:r>
            <a:endParaRPr sz="800"/>
          </a:p>
          <a:p>
            <a:pPr marL="0" lvl="0" indent="0" algn="l" rtl="0">
              <a:spcBef>
                <a:spcPts val="0"/>
              </a:spcBef>
              <a:spcAft>
                <a:spcPts val="0"/>
              </a:spcAft>
              <a:buNone/>
            </a:pPr>
            <a:r>
              <a:rPr lang="en" sz="800"/>
              <a:t>“Hello, this is A…”</a:t>
            </a:r>
            <a:endParaRPr sz="800"/>
          </a:p>
        </p:txBody>
      </p:sp>
      <p:sp>
        <p:nvSpPr>
          <p:cNvPr id="544" name="Google Shape;544;p45"/>
          <p:cNvSpPr/>
          <p:nvPr/>
        </p:nvSpPr>
        <p:spPr>
          <a:xfrm>
            <a:off x="1584950" y="2476500"/>
            <a:ext cx="6431300" cy="1220100"/>
          </a:xfrm>
          <a:custGeom>
            <a:avLst/>
            <a:gdLst/>
            <a:ahLst/>
            <a:cxnLst/>
            <a:rect l="l" t="t" r="r" b="b"/>
            <a:pathLst>
              <a:path w="257252" h="48804" extrusionOk="0">
                <a:moveTo>
                  <a:pt x="0" y="610"/>
                </a:moveTo>
                <a:cubicBezTo>
                  <a:pt x="6198" y="3404"/>
                  <a:pt x="17831" y="9348"/>
                  <a:pt x="37186" y="17374"/>
                </a:cubicBezTo>
                <a:cubicBezTo>
                  <a:pt x="56541" y="25400"/>
                  <a:pt x="85192" y="47803"/>
                  <a:pt x="116129" y="48768"/>
                </a:cubicBezTo>
                <a:cubicBezTo>
                  <a:pt x="147066" y="49733"/>
                  <a:pt x="199289" y="31293"/>
                  <a:pt x="222809" y="23165"/>
                </a:cubicBezTo>
                <a:cubicBezTo>
                  <a:pt x="246330" y="15037"/>
                  <a:pt x="251512" y="3861"/>
                  <a:pt x="257252" y="0"/>
                </a:cubicBezTo>
              </a:path>
            </a:pathLst>
          </a:custGeom>
          <a:noFill/>
          <a:ln w="19050" cap="flat" cmpd="sng">
            <a:solidFill>
              <a:srgbClr val="FF0000"/>
            </a:solidFill>
            <a:prstDash val="solid"/>
            <a:round/>
            <a:headEnd type="none" w="med" len="med"/>
            <a:tailEnd type="none" w="med" len="med"/>
          </a:ln>
        </p:spPr>
      </p:sp>
      <p:grpSp>
        <p:nvGrpSpPr>
          <p:cNvPr id="545" name="Google Shape;545;p45"/>
          <p:cNvGrpSpPr/>
          <p:nvPr/>
        </p:nvGrpSpPr>
        <p:grpSpPr>
          <a:xfrm>
            <a:off x="1914675" y="1379225"/>
            <a:ext cx="2040300" cy="998100"/>
            <a:chOff x="1914675" y="1379225"/>
            <a:chExt cx="2040300" cy="998100"/>
          </a:xfrm>
        </p:grpSpPr>
        <p:sp>
          <p:nvSpPr>
            <p:cNvPr id="546" name="Google Shape;546;p45"/>
            <p:cNvSpPr txBox="1"/>
            <p:nvPr/>
          </p:nvSpPr>
          <p:spPr>
            <a:xfrm>
              <a:off x="1914675" y="1379225"/>
              <a:ext cx="2040300" cy="400200"/>
            </a:xfrm>
            <a:prstGeom prst="rect">
              <a:avLst/>
            </a:prstGeom>
            <a:solidFill>
              <a:schemeClr val="accent4"/>
            </a:solidFill>
            <a:ln w="19050" cap="flat" cmpd="sng">
              <a:solidFill>
                <a:schemeClr val="dk1"/>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a:t>This link could be Wi-Fi</a:t>
              </a:r>
              <a:endParaRPr/>
            </a:p>
          </p:txBody>
        </p:sp>
        <p:cxnSp>
          <p:nvCxnSpPr>
            <p:cNvPr id="547" name="Google Shape;547;p45"/>
            <p:cNvCxnSpPr>
              <a:stCxn id="546" idx="2"/>
            </p:cNvCxnSpPr>
            <p:nvPr/>
          </p:nvCxnSpPr>
          <p:spPr>
            <a:xfrm flipH="1">
              <a:off x="1943025" y="1779425"/>
              <a:ext cx="991800" cy="597900"/>
            </a:xfrm>
            <a:prstGeom prst="straightConnector1">
              <a:avLst/>
            </a:prstGeom>
            <a:noFill/>
            <a:ln w="9525" cap="flat" cmpd="sng">
              <a:solidFill>
                <a:schemeClr val="dk2"/>
              </a:solidFill>
              <a:prstDash val="solid"/>
              <a:round/>
              <a:headEnd type="none" w="med" len="med"/>
              <a:tailEnd type="triangle" w="med" len="med"/>
            </a:ln>
          </p:spPr>
        </p:cxnSp>
      </p:grpSp>
      <p:grpSp>
        <p:nvGrpSpPr>
          <p:cNvPr id="548" name="Google Shape;548;p45"/>
          <p:cNvGrpSpPr/>
          <p:nvPr/>
        </p:nvGrpSpPr>
        <p:grpSpPr>
          <a:xfrm>
            <a:off x="5001400" y="1582913"/>
            <a:ext cx="2040300" cy="1543200"/>
            <a:chOff x="5001400" y="1582913"/>
            <a:chExt cx="2040300" cy="1543200"/>
          </a:xfrm>
        </p:grpSpPr>
        <p:sp>
          <p:nvSpPr>
            <p:cNvPr id="549" name="Google Shape;549;p45"/>
            <p:cNvSpPr txBox="1"/>
            <p:nvPr/>
          </p:nvSpPr>
          <p:spPr>
            <a:xfrm>
              <a:off x="5001400" y="1582913"/>
              <a:ext cx="2040300" cy="615600"/>
            </a:xfrm>
            <a:prstGeom prst="rect">
              <a:avLst/>
            </a:prstGeom>
            <a:solidFill>
              <a:schemeClr val="accent4"/>
            </a:solidFill>
            <a:ln w="19050" cap="flat" cmpd="sng">
              <a:solidFill>
                <a:schemeClr val="dk1"/>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a:t>And this link could be Ethernet</a:t>
              </a:r>
              <a:endParaRPr/>
            </a:p>
          </p:txBody>
        </p:sp>
        <p:cxnSp>
          <p:nvCxnSpPr>
            <p:cNvPr id="550" name="Google Shape;550;p45"/>
            <p:cNvCxnSpPr>
              <a:stCxn id="549" idx="2"/>
            </p:cNvCxnSpPr>
            <p:nvPr/>
          </p:nvCxnSpPr>
          <p:spPr>
            <a:xfrm flipH="1">
              <a:off x="5760850" y="2198513"/>
              <a:ext cx="260700" cy="927600"/>
            </a:xfrm>
            <a:prstGeom prst="straightConnector1">
              <a:avLst/>
            </a:prstGeom>
            <a:noFill/>
            <a:ln w="9525" cap="flat" cmpd="sng">
              <a:solidFill>
                <a:schemeClr val="dk2"/>
              </a:solidFill>
              <a:prstDash val="solid"/>
              <a:round/>
              <a:headEnd type="none" w="med" len="med"/>
              <a:tailEnd type="triangle" w="med" len="med"/>
            </a:ln>
          </p:spPr>
        </p:cxnSp>
      </p:grpSp>
      <p:grpSp>
        <p:nvGrpSpPr>
          <p:cNvPr id="551" name="Google Shape;551;p45"/>
          <p:cNvGrpSpPr/>
          <p:nvPr/>
        </p:nvGrpSpPr>
        <p:grpSpPr>
          <a:xfrm>
            <a:off x="48400" y="3128450"/>
            <a:ext cx="3210300" cy="615600"/>
            <a:chOff x="48400" y="3128450"/>
            <a:chExt cx="3210300" cy="615600"/>
          </a:xfrm>
        </p:grpSpPr>
        <p:sp>
          <p:nvSpPr>
            <p:cNvPr id="552" name="Google Shape;552;p45"/>
            <p:cNvSpPr txBox="1"/>
            <p:nvPr/>
          </p:nvSpPr>
          <p:spPr>
            <a:xfrm>
              <a:off x="48400" y="3128450"/>
              <a:ext cx="2367000" cy="615600"/>
            </a:xfrm>
            <a:prstGeom prst="rect">
              <a:avLst/>
            </a:prstGeom>
            <a:solidFill>
              <a:schemeClr val="accent4"/>
            </a:solidFill>
            <a:ln w="19050" cap="flat" cmpd="sng">
              <a:solidFill>
                <a:schemeClr val="dk1"/>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a:t>But the Internet protocol stays the same, end to end</a:t>
              </a:r>
              <a:endParaRPr/>
            </a:p>
          </p:txBody>
        </p:sp>
        <p:cxnSp>
          <p:nvCxnSpPr>
            <p:cNvPr id="553" name="Google Shape;553;p45"/>
            <p:cNvCxnSpPr>
              <a:stCxn id="552" idx="3"/>
            </p:cNvCxnSpPr>
            <p:nvPr/>
          </p:nvCxnSpPr>
          <p:spPr>
            <a:xfrm rot="10800000" flipH="1">
              <a:off x="2415400" y="3337550"/>
              <a:ext cx="843300" cy="98700"/>
            </a:xfrm>
            <a:prstGeom prst="straightConnector1">
              <a:avLst/>
            </a:prstGeom>
            <a:noFill/>
            <a:ln w="9525" cap="flat" cmpd="sng">
              <a:solidFill>
                <a:schemeClr val="dk2"/>
              </a:solidFill>
              <a:prstDash val="solid"/>
              <a:round/>
              <a:headEnd type="none" w="med" len="med"/>
              <a:tailEnd type="triangle" w="med" len="med"/>
            </a:ln>
          </p:spPr>
        </p:cxnSp>
      </p:grpSp>
      <p:sp>
        <p:nvSpPr>
          <p:cNvPr id="554" name="Google Shape;554;p4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29</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4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4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a:t>
            </a:fld>
            <a:endParaRPr/>
          </a:p>
        </p:txBody>
      </p:sp>
      <p:sp>
        <p:nvSpPr>
          <p:cNvPr id="88" name="Google Shape;88;p19"/>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Last Time: CAPTCHAs</a:t>
            </a:r>
            <a:endParaRPr/>
          </a:p>
        </p:txBody>
      </p:sp>
      <p:sp>
        <p:nvSpPr>
          <p:cNvPr id="89" name="Google Shape;89;p19"/>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CAPTCHA: A challenge that is easy for a human to solve, but hard for a computer to solve</a:t>
            </a:r>
            <a:endParaRPr/>
          </a:p>
          <a:p>
            <a:pPr marL="914400" lvl="1" indent="-317500" algn="l" rtl="0">
              <a:spcBef>
                <a:spcPts val="0"/>
              </a:spcBef>
              <a:spcAft>
                <a:spcPts val="0"/>
              </a:spcAft>
              <a:buSzPts val="1400"/>
              <a:buChar char="○"/>
            </a:pPr>
            <a:r>
              <a:rPr lang="en"/>
              <a:t>Examples: Reading distorted text, identifying images</a:t>
            </a:r>
            <a:endParaRPr/>
          </a:p>
          <a:p>
            <a:pPr marL="914400" lvl="1" indent="-317500" algn="l" rtl="0">
              <a:spcBef>
                <a:spcPts val="0"/>
              </a:spcBef>
              <a:spcAft>
                <a:spcPts val="0"/>
              </a:spcAft>
              <a:buSzPts val="1400"/>
              <a:buChar char="○"/>
            </a:pPr>
            <a:r>
              <a:rPr lang="en"/>
              <a:t>Original purpose: Distinguishing between humans and bots</a:t>
            </a:r>
            <a:endParaRPr/>
          </a:p>
          <a:p>
            <a:pPr marL="914400" lvl="1" indent="-317500" algn="l" rtl="0">
              <a:spcBef>
                <a:spcPts val="0"/>
              </a:spcBef>
              <a:spcAft>
                <a:spcPts val="0"/>
              </a:spcAft>
              <a:buSzPts val="1400"/>
              <a:buChar char="○"/>
            </a:pPr>
            <a:r>
              <a:rPr lang="en"/>
              <a:t>Modern purpose: Forces the attacker to spend some money to solve the CAPTCHAs</a:t>
            </a:r>
            <a:endParaRPr/>
          </a:p>
          <a:p>
            <a:pPr marL="914400" lvl="1" indent="-317500" algn="l" rtl="0">
              <a:spcBef>
                <a:spcPts val="0"/>
              </a:spcBef>
              <a:spcAft>
                <a:spcPts val="0"/>
              </a:spcAft>
              <a:buSzPts val="1400"/>
              <a:buChar char="○"/>
            </a:pPr>
            <a:r>
              <a:rPr lang="en"/>
              <a:t>Modern purpose: Providing training data for machine learning algorithms</a:t>
            </a:r>
            <a:endParaRPr/>
          </a:p>
          <a:p>
            <a:pPr marL="457200" lvl="0" indent="-342900" algn="l" rtl="0">
              <a:spcBef>
                <a:spcPts val="0"/>
              </a:spcBef>
              <a:spcAft>
                <a:spcPts val="0"/>
              </a:spcAft>
              <a:buSzPts val="1800"/>
              <a:buChar char="●"/>
            </a:pPr>
            <a:r>
              <a:rPr lang="en"/>
              <a:t>Issues with CAPTCHAs</a:t>
            </a:r>
            <a:endParaRPr/>
          </a:p>
          <a:p>
            <a:pPr marL="914400" lvl="1" indent="-317500" algn="l" rtl="0">
              <a:spcBef>
                <a:spcPts val="0"/>
              </a:spcBef>
              <a:spcAft>
                <a:spcPts val="0"/>
              </a:spcAft>
              <a:buSzPts val="1400"/>
              <a:buChar char="○"/>
            </a:pPr>
            <a:r>
              <a:rPr lang="en"/>
              <a:t>As computer algorithms get smarter, CAPTCHAs get harder, and not all humans are able to solve them easily</a:t>
            </a:r>
            <a:endParaRPr/>
          </a:p>
          <a:p>
            <a:pPr marL="914400" lvl="1" indent="-317500" algn="l" rtl="0">
              <a:spcBef>
                <a:spcPts val="0"/>
              </a:spcBef>
              <a:spcAft>
                <a:spcPts val="0"/>
              </a:spcAft>
              <a:buSzPts val="1400"/>
              <a:buChar char="○"/>
            </a:pPr>
            <a:r>
              <a:rPr lang="en"/>
              <a:t>Ambiguity: CAPTCHAs might be so hard that the validator doesn't know the solution either!</a:t>
            </a:r>
            <a:endParaRPr/>
          </a:p>
          <a:p>
            <a:pPr marL="914400" lvl="1" indent="-317500" algn="l" rtl="0">
              <a:spcBef>
                <a:spcPts val="0"/>
              </a:spcBef>
              <a:spcAft>
                <a:spcPts val="0"/>
              </a:spcAft>
              <a:buSzPts val="1400"/>
              <a:buChar char="○"/>
            </a:pPr>
            <a:r>
              <a:rPr lang="en"/>
              <a:t>Not all bots are bad</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58"/>
        <p:cNvGrpSpPr/>
        <p:nvPr/>
      </p:nvGrpSpPr>
      <p:grpSpPr>
        <a:xfrm>
          <a:off x="0" y="0"/>
          <a:ext cx="0" cy="0"/>
          <a:chOff x="0" y="0"/>
          <a:chExt cx="0" cy="0"/>
        </a:xfrm>
      </p:grpSpPr>
      <p:sp>
        <p:nvSpPr>
          <p:cNvPr id="559" name="Google Shape;559;p46"/>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Layer 3: Network Layer</a:t>
            </a:r>
            <a:endParaRPr/>
          </a:p>
        </p:txBody>
      </p:sp>
      <p:sp>
        <p:nvSpPr>
          <p:cNvPr id="560" name="Google Shape;560;p46"/>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lnSpcReduction="10000"/>
          </a:bodyPr>
          <a:lstStyle/>
          <a:p>
            <a:pPr marL="457200" lvl="0" indent="-342900" algn="l" rtl="0">
              <a:spcBef>
                <a:spcPts val="0"/>
              </a:spcBef>
              <a:spcAft>
                <a:spcPts val="0"/>
              </a:spcAft>
              <a:buSzPts val="1800"/>
              <a:buChar char="●"/>
            </a:pPr>
            <a:r>
              <a:rPr lang="en"/>
              <a:t>Packets must consist of at least 3 things:</a:t>
            </a:r>
            <a:endParaRPr/>
          </a:p>
          <a:p>
            <a:pPr marL="914400" lvl="1" indent="-317500" algn="l" rtl="0">
              <a:spcBef>
                <a:spcPts val="0"/>
              </a:spcBef>
              <a:spcAft>
                <a:spcPts val="0"/>
              </a:spcAft>
              <a:buSzPts val="1400"/>
              <a:buChar char="○"/>
            </a:pPr>
            <a:r>
              <a:rPr lang="en"/>
              <a:t>Source (“Who is this message coming from?”)</a:t>
            </a:r>
            <a:endParaRPr/>
          </a:p>
          <a:p>
            <a:pPr marL="914400" lvl="1" indent="-317500" algn="l" rtl="0">
              <a:spcBef>
                <a:spcPts val="0"/>
              </a:spcBef>
              <a:spcAft>
                <a:spcPts val="0"/>
              </a:spcAft>
              <a:buSzPts val="1400"/>
              <a:buChar char="○"/>
            </a:pPr>
            <a:r>
              <a:rPr lang="en"/>
              <a:t>Destination (“Who is this message going to?”)</a:t>
            </a:r>
            <a:endParaRPr/>
          </a:p>
          <a:p>
            <a:pPr marL="914400" lvl="1" indent="-317500" algn="l" rtl="0">
              <a:spcBef>
                <a:spcPts val="0"/>
              </a:spcBef>
              <a:spcAft>
                <a:spcPts val="0"/>
              </a:spcAft>
              <a:buSzPts val="1400"/>
              <a:buChar char="○"/>
            </a:pPr>
            <a:r>
              <a:rPr lang="en"/>
              <a:t>Data (“What does this message say?”)</a:t>
            </a:r>
            <a:endParaRPr/>
          </a:p>
          <a:p>
            <a:pPr marL="914400" lvl="1" indent="-317500" algn="l" rtl="0">
              <a:spcBef>
                <a:spcPts val="0"/>
              </a:spcBef>
              <a:spcAft>
                <a:spcPts val="0"/>
              </a:spcAft>
              <a:buSzPts val="1400"/>
              <a:buChar char="○"/>
            </a:pPr>
            <a:r>
              <a:rPr lang="en"/>
              <a:t>Similar to frames (layer 2)</a:t>
            </a:r>
            <a:endParaRPr/>
          </a:p>
          <a:p>
            <a:pPr marL="457200" lvl="0" indent="-342900" algn="l" rtl="0">
              <a:spcBef>
                <a:spcPts val="0"/>
              </a:spcBef>
              <a:spcAft>
                <a:spcPts val="0"/>
              </a:spcAft>
              <a:buSzPts val="1800"/>
              <a:buChar char="●"/>
            </a:pPr>
            <a:r>
              <a:rPr lang="en"/>
              <a:t>Packets may be fragmented into smaller packets</a:t>
            </a:r>
            <a:endParaRPr/>
          </a:p>
          <a:p>
            <a:pPr marL="914400" lvl="1" indent="-317500" algn="l" rtl="0">
              <a:spcBef>
                <a:spcPts val="0"/>
              </a:spcBef>
              <a:spcAft>
                <a:spcPts val="0"/>
              </a:spcAft>
              <a:buSzPts val="1400"/>
              <a:buChar char="○"/>
            </a:pPr>
            <a:r>
              <a:rPr lang="en"/>
              <a:t>Different links might support different maximum packet sizes</a:t>
            </a:r>
            <a:endParaRPr/>
          </a:p>
          <a:p>
            <a:pPr marL="914400" lvl="1" indent="-317500" algn="l" rtl="0">
              <a:spcBef>
                <a:spcPts val="0"/>
              </a:spcBef>
              <a:spcAft>
                <a:spcPts val="0"/>
              </a:spcAft>
              <a:buSzPts val="1400"/>
              <a:buChar char="○"/>
            </a:pPr>
            <a:r>
              <a:rPr lang="en"/>
              <a:t>Up to the recipient to reassemble fragments into the original packet</a:t>
            </a:r>
            <a:endParaRPr/>
          </a:p>
          <a:p>
            <a:pPr marL="914400" lvl="1" indent="-317500" algn="l" rtl="0">
              <a:spcBef>
                <a:spcPts val="0"/>
              </a:spcBef>
              <a:spcAft>
                <a:spcPts val="0"/>
              </a:spcAft>
              <a:buSzPts val="1400"/>
              <a:buChar char="○"/>
            </a:pPr>
            <a:r>
              <a:rPr lang="en"/>
              <a:t>In IPv4, any node may fragment a packet if it is too large to route</a:t>
            </a:r>
            <a:endParaRPr/>
          </a:p>
          <a:p>
            <a:pPr marL="914400" lvl="1" indent="-317500" algn="l" rtl="0">
              <a:spcBef>
                <a:spcPts val="0"/>
              </a:spcBef>
              <a:spcAft>
                <a:spcPts val="0"/>
              </a:spcAft>
              <a:buSzPts val="1400"/>
              <a:buChar char="○"/>
            </a:pPr>
            <a:r>
              <a:rPr lang="en"/>
              <a:t>In IPv6, the sender must fragment the packet themselves</a:t>
            </a:r>
            <a:endParaRPr/>
          </a:p>
          <a:p>
            <a:pPr marL="457200" lvl="0" indent="-342900" algn="l" rtl="0">
              <a:spcBef>
                <a:spcPts val="0"/>
              </a:spcBef>
              <a:spcAft>
                <a:spcPts val="0"/>
              </a:spcAft>
              <a:buSzPts val="1800"/>
              <a:buChar char="●"/>
            </a:pPr>
            <a:r>
              <a:rPr lang="en"/>
              <a:t>Each router forwards a given packet to the next hop</a:t>
            </a:r>
            <a:endParaRPr/>
          </a:p>
          <a:p>
            <a:pPr marL="914400" lvl="1" indent="-317500" algn="l" rtl="0">
              <a:spcBef>
                <a:spcPts val="0"/>
              </a:spcBef>
              <a:spcAft>
                <a:spcPts val="0"/>
              </a:spcAft>
              <a:buSzPts val="1400"/>
              <a:buChar char="○"/>
            </a:pPr>
            <a:r>
              <a:rPr lang="en"/>
              <a:t>We will cover how a router knows how to forward—and attacks on it—in the future</a:t>
            </a:r>
            <a:endParaRPr/>
          </a:p>
          <a:p>
            <a:pPr marL="457200" lvl="0" indent="-342900" algn="l" rtl="0">
              <a:spcBef>
                <a:spcPts val="0"/>
              </a:spcBef>
              <a:spcAft>
                <a:spcPts val="0"/>
              </a:spcAft>
              <a:buSzPts val="1800"/>
              <a:buChar char="●"/>
            </a:pPr>
            <a:r>
              <a:rPr lang="en"/>
              <a:t>Packets are not guaranteed to take a given route</a:t>
            </a:r>
            <a:endParaRPr/>
          </a:p>
          <a:p>
            <a:pPr marL="914400" lvl="1" indent="-317500" algn="l" rtl="0">
              <a:spcBef>
                <a:spcPts val="0"/>
              </a:spcBef>
              <a:spcAft>
                <a:spcPts val="0"/>
              </a:spcAft>
              <a:buSzPts val="1400"/>
              <a:buChar char="○"/>
            </a:pPr>
            <a:r>
              <a:rPr lang="en"/>
              <a:t>Two packets with the same source and destination may take different routes</a:t>
            </a:r>
            <a:endParaRPr/>
          </a:p>
        </p:txBody>
      </p:sp>
      <p:sp>
        <p:nvSpPr>
          <p:cNvPr id="561" name="Google Shape;561;p4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30</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6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6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6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60">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60">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60">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60">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60">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60">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560">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560">
                                            <p:txEl>
                                              <p:pRg st="11" end="1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560">
                                            <p:txEl>
                                              <p:pRg st="12" end="12"/>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560">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65"/>
        <p:cNvGrpSpPr/>
        <p:nvPr/>
      </p:nvGrpSpPr>
      <p:grpSpPr>
        <a:xfrm>
          <a:off x="0" y="0"/>
          <a:ext cx="0" cy="0"/>
          <a:chOff x="0" y="0"/>
          <a:chExt cx="0" cy="0"/>
        </a:xfrm>
      </p:grpSpPr>
      <p:sp>
        <p:nvSpPr>
          <p:cNvPr id="566" name="Google Shape;566;p47"/>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Internet Protocol (IP)</a:t>
            </a:r>
            <a:endParaRPr/>
          </a:p>
        </p:txBody>
      </p:sp>
      <p:graphicFrame>
        <p:nvGraphicFramePr>
          <p:cNvPr id="567" name="Google Shape;567;p47"/>
          <p:cNvGraphicFramePr/>
          <p:nvPr/>
        </p:nvGraphicFramePr>
        <p:xfrm>
          <a:off x="197688" y="1281190"/>
          <a:ext cx="3000000" cy="3000000"/>
        </p:xfrm>
        <a:graphic>
          <a:graphicData uri="http://schemas.openxmlformats.org/drawingml/2006/table">
            <a:tbl>
              <a:tblPr>
                <a:noFill/>
                <a:tableStyleId>{BFE604CA-AD57-4AB2-B3D3-69E05442DE48}</a:tableStyleId>
              </a:tblPr>
              <a:tblGrid>
                <a:gridCol w="422500">
                  <a:extLst>
                    <a:ext uri="{9D8B030D-6E8A-4147-A177-3AD203B41FA5}">
                      <a16:colId xmlns:a16="http://schemas.microsoft.com/office/drawing/2014/main" val="20000"/>
                    </a:ext>
                  </a:extLst>
                </a:gridCol>
                <a:gridCol w="555075">
                  <a:extLst>
                    <a:ext uri="{9D8B030D-6E8A-4147-A177-3AD203B41FA5}">
                      <a16:colId xmlns:a16="http://schemas.microsoft.com/office/drawing/2014/main" val="20001"/>
                    </a:ext>
                  </a:extLst>
                </a:gridCol>
                <a:gridCol w="555075">
                  <a:extLst>
                    <a:ext uri="{9D8B030D-6E8A-4147-A177-3AD203B41FA5}">
                      <a16:colId xmlns:a16="http://schemas.microsoft.com/office/drawing/2014/main" val="20002"/>
                    </a:ext>
                  </a:extLst>
                </a:gridCol>
                <a:gridCol w="555075">
                  <a:extLst>
                    <a:ext uri="{9D8B030D-6E8A-4147-A177-3AD203B41FA5}">
                      <a16:colId xmlns:a16="http://schemas.microsoft.com/office/drawing/2014/main" val="20003"/>
                    </a:ext>
                  </a:extLst>
                </a:gridCol>
                <a:gridCol w="555075">
                  <a:extLst>
                    <a:ext uri="{9D8B030D-6E8A-4147-A177-3AD203B41FA5}">
                      <a16:colId xmlns:a16="http://schemas.microsoft.com/office/drawing/2014/main" val="20004"/>
                    </a:ext>
                  </a:extLst>
                </a:gridCol>
                <a:gridCol w="555075">
                  <a:extLst>
                    <a:ext uri="{9D8B030D-6E8A-4147-A177-3AD203B41FA5}">
                      <a16:colId xmlns:a16="http://schemas.microsoft.com/office/drawing/2014/main" val="20005"/>
                    </a:ext>
                  </a:extLst>
                </a:gridCol>
                <a:gridCol w="555075">
                  <a:extLst>
                    <a:ext uri="{9D8B030D-6E8A-4147-A177-3AD203B41FA5}">
                      <a16:colId xmlns:a16="http://schemas.microsoft.com/office/drawing/2014/main" val="20006"/>
                    </a:ext>
                  </a:extLst>
                </a:gridCol>
                <a:gridCol w="555075">
                  <a:extLst>
                    <a:ext uri="{9D8B030D-6E8A-4147-A177-3AD203B41FA5}">
                      <a16:colId xmlns:a16="http://schemas.microsoft.com/office/drawing/2014/main" val="20007"/>
                    </a:ext>
                  </a:extLst>
                </a:gridCol>
                <a:gridCol w="555075">
                  <a:extLst>
                    <a:ext uri="{9D8B030D-6E8A-4147-A177-3AD203B41FA5}">
                      <a16:colId xmlns:a16="http://schemas.microsoft.com/office/drawing/2014/main" val="20008"/>
                    </a:ext>
                  </a:extLst>
                </a:gridCol>
                <a:gridCol w="555075">
                  <a:extLst>
                    <a:ext uri="{9D8B030D-6E8A-4147-A177-3AD203B41FA5}">
                      <a16:colId xmlns:a16="http://schemas.microsoft.com/office/drawing/2014/main" val="20009"/>
                    </a:ext>
                  </a:extLst>
                </a:gridCol>
                <a:gridCol w="555075">
                  <a:extLst>
                    <a:ext uri="{9D8B030D-6E8A-4147-A177-3AD203B41FA5}">
                      <a16:colId xmlns:a16="http://schemas.microsoft.com/office/drawing/2014/main" val="20010"/>
                    </a:ext>
                  </a:extLst>
                </a:gridCol>
                <a:gridCol w="555075">
                  <a:extLst>
                    <a:ext uri="{9D8B030D-6E8A-4147-A177-3AD203B41FA5}">
                      <a16:colId xmlns:a16="http://schemas.microsoft.com/office/drawing/2014/main" val="20011"/>
                    </a:ext>
                  </a:extLst>
                </a:gridCol>
                <a:gridCol w="555075">
                  <a:extLst>
                    <a:ext uri="{9D8B030D-6E8A-4147-A177-3AD203B41FA5}">
                      <a16:colId xmlns:a16="http://schemas.microsoft.com/office/drawing/2014/main" val="20012"/>
                    </a:ext>
                  </a:extLst>
                </a:gridCol>
                <a:gridCol w="555075">
                  <a:extLst>
                    <a:ext uri="{9D8B030D-6E8A-4147-A177-3AD203B41FA5}">
                      <a16:colId xmlns:a16="http://schemas.microsoft.com/office/drawing/2014/main" val="20013"/>
                    </a:ext>
                  </a:extLst>
                </a:gridCol>
                <a:gridCol w="555075">
                  <a:extLst>
                    <a:ext uri="{9D8B030D-6E8A-4147-A177-3AD203B41FA5}">
                      <a16:colId xmlns:a16="http://schemas.microsoft.com/office/drawing/2014/main" val="20014"/>
                    </a:ext>
                  </a:extLst>
                </a:gridCol>
                <a:gridCol w="555075">
                  <a:extLst>
                    <a:ext uri="{9D8B030D-6E8A-4147-A177-3AD203B41FA5}">
                      <a16:colId xmlns:a16="http://schemas.microsoft.com/office/drawing/2014/main" val="20015"/>
                    </a:ext>
                  </a:extLst>
                </a:gridCol>
              </a:tblGrid>
              <a:tr h="487650">
                <a:tc gridSpan="2">
                  <a:txBody>
                    <a:bodyPr/>
                    <a:lstStyle/>
                    <a:p>
                      <a:pPr marL="0" lvl="0" indent="0" algn="ctr" rtl="0">
                        <a:spcBef>
                          <a:spcPts val="0"/>
                        </a:spcBef>
                        <a:spcAft>
                          <a:spcPts val="0"/>
                        </a:spcAft>
                        <a:buNone/>
                      </a:pPr>
                      <a:r>
                        <a:rPr lang="en" sz="1000" b="1"/>
                        <a:t>Version (4 bits)</a:t>
                      </a:r>
                      <a:endParaRPr sz="1000" b="1"/>
                    </a:p>
                  </a:txBody>
                  <a:tcPr marL="45700" marR="45700"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FFE599"/>
                    </a:solidFill>
                  </a:tcPr>
                </a:tc>
                <a:tc hMerge="1">
                  <a:txBody>
                    <a:bodyPr/>
                    <a:lstStyle/>
                    <a:p>
                      <a:endParaRPr lang="en-US"/>
                    </a:p>
                  </a:txBody>
                  <a:tcPr/>
                </a:tc>
                <a:tc gridSpan="2">
                  <a:txBody>
                    <a:bodyPr/>
                    <a:lstStyle/>
                    <a:p>
                      <a:pPr marL="0" lvl="0" indent="0" algn="ctr" rtl="0">
                        <a:spcBef>
                          <a:spcPts val="0"/>
                        </a:spcBef>
                        <a:spcAft>
                          <a:spcPts val="0"/>
                        </a:spcAft>
                        <a:buNone/>
                      </a:pPr>
                      <a:r>
                        <a:rPr lang="en" sz="1000" b="1"/>
                        <a:t>Header Length (4 bits)</a:t>
                      </a:r>
                      <a:endParaRPr sz="1000" b="1"/>
                    </a:p>
                  </a:txBody>
                  <a:tcPr marL="45700" marR="45700"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FFE599"/>
                    </a:solidFill>
                  </a:tcPr>
                </a:tc>
                <a:tc hMerge="1">
                  <a:txBody>
                    <a:bodyPr/>
                    <a:lstStyle/>
                    <a:p>
                      <a:endParaRPr lang="en-US"/>
                    </a:p>
                  </a:txBody>
                  <a:tcPr/>
                </a:tc>
                <a:tc gridSpan="3">
                  <a:txBody>
                    <a:bodyPr/>
                    <a:lstStyle/>
                    <a:p>
                      <a:pPr marL="0" lvl="0" indent="0" algn="ctr" rtl="0">
                        <a:spcBef>
                          <a:spcPts val="0"/>
                        </a:spcBef>
                        <a:spcAft>
                          <a:spcPts val="0"/>
                        </a:spcAft>
                        <a:buNone/>
                      </a:pPr>
                      <a:r>
                        <a:rPr lang="en" sz="1000" b="1"/>
                        <a:t>Type of Service (6 bits)</a:t>
                      </a:r>
                      <a:endParaRPr sz="1000" b="1"/>
                    </a:p>
                  </a:txBody>
                  <a:tcPr marL="45700" marR="45700"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FFE599"/>
                    </a:solidFill>
                  </a:tcPr>
                </a:tc>
                <a:tc hMerge="1">
                  <a:txBody>
                    <a:bodyPr/>
                    <a:lstStyle/>
                    <a:p>
                      <a:endParaRPr lang="en-US"/>
                    </a:p>
                  </a:txBody>
                  <a:tcPr/>
                </a:tc>
                <a:tc hMerge="1">
                  <a:txBody>
                    <a:bodyPr/>
                    <a:lstStyle/>
                    <a:p>
                      <a:endParaRPr lang="en-US"/>
                    </a:p>
                  </a:txBody>
                  <a:tcPr/>
                </a:tc>
                <a:tc>
                  <a:txBody>
                    <a:bodyPr/>
                    <a:lstStyle/>
                    <a:p>
                      <a:pPr marL="0" lvl="0" indent="0" algn="ctr" rtl="0">
                        <a:spcBef>
                          <a:spcPts val="0"/>
                        </a:spcBef>
                        <a:spcAft>
                          <a:spcPts val="0"/>
                        </a:spcAft>
                        <a:buNone/>
                      </a:pPr>
                      <a:r>
                        <a:rPr lang="en" sz="1000" b="1"/>
                        <a:t>ECN (2 bits)</a:t>
                      </a:r>
                      <a:endParaRPr sz="1000" b="1"/>
                    </a:p>
                  </a:txBody>
                  <a:tcPr marL="45700" marR="45700"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FFE599"/>
                    </a:solidFill>
                  </a:tcPr>
                </a:tc>
                <a:tc gridSpan="8">
                  <a:txBody>
                    <a:bodyPr/>
                    <a:lstStyle/>
                    <a:p>
                      <a:pPr marL="0" lvl="0" indent="0" algn="ctr" rtl="0">
                        <a:spcBef>
                          <a:spcPts val="0"/>
                        </a:spcBef>
                        <a:spcAft>
                          <a:spcPts val="0"/>
                        </a:spcAft>
                        <a:buNone/>
                      </a:pPr>
                      <a:r>
                        <a:rPr lang="en" sz="1000" b="1"/>
                        <a:t>Total Length (16 bits)</a:t>
                      </a:r>
                      <a:endParaRPr sz="1000" b="1"/>
                    </a:p>
                  </a:txBody>
                  <a:tcPr marL="45700" marR="45700"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FFE599"/>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0">
                <a:tc gridSpan="8">
                  <a:txBody>
                    <a:bodyPr/>
                    <a:lstStyle/>
                    <a:p>
                      <a:pPr marL="0" lvl="0" indent="0" algn="ctr" rtl="0">
                        <a:spcBef>
                          <a:spcPts val="0"/>
                        </a:spcBef>
                        <a:spcAft>
                          <a:spcPts val="0"/>
                        </a:spcAft>
                        <a:buNone/>
                      </a:pPr>
                      <a:r>
                        <a:rPr lang="en" sz="1000" b="1"/>
                        <a:t>Identification (16 bits)</a:t>
                      </a:r>
                      <a:endParaRPr sz="1000" b="1"/>
                    </a:p>
                  </a:txBody>
                  <a:tcPr marL="45700" marR="45700"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FFE599"/>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2">
                  <a:txBody>
                    <a:bodyPr/>
                    <a:lstStyle/>
                    <a:p>
                      <a:pPr marL="0" lvl="0" indent="0" algn="ctr" rtl="0">
                        <a:spcBef>
                          <a:spcPts val="0"/>
                        </a:spcBef>
                        <a:spcAft>
                          <a:spcPts val="0"/>
                        </a:spcAft>
                        <a:buNone/>
                      </a:pPr>
                      <a:r>
                        <a:rPr lang="en" sz="1000" b="1"/>
                        <a:t>Flags (3 bits)</a:t>
                      </a:r>
                      <a:endParaRPr sz="1000" b="1"/>
                    </a:p>
                  </a:txBody>
                  <a:tcPr marL="45700" marR="45700"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FFE599"/>
                    </a:solidFill>
                  </a:tcPr>
                </a:tc>
                <a:tc hMerge="1">
                  <a:txBody>
                    <a:bodyPr/>
                    <a:lstStyle/>
                    <a:p>
                      <a:endParaRPr lang="en-US"/>
                    </a:p>
                  </a:txBody>
                  <a:tcPr/>
                </a:tc>
                <a:tc gridSpan="6">
                  <a:txBody>
                    <a:bodyPr/>
                    <a:lstStyle/>
                    <a:p>
                      <a:pPr marL="0" lvl="0" indent="0" algn="ctr" rtl="0">
                        <a:spcBef>
                          <a:spcPts val="0"/>
                        </a:spcBef>
                        <a:spcAft>
                          <a:spcPts val="0"/>
                        </a:spcAft>
                        <a:buNone/>
                      </a:pPr>
                      <a:r>
                        <a:rPr lang="en" sz="1000" b="1">
                          <a:solidFill>
                            <a:schemeClr val="dk1"/>
                          </a:solidFill>
                        </a:rPr>
                        <a:t>Fragment Offset (13 bits)</a:t>
                      </a:r>
                      <a:endParaRPr sz="1000" b="1"/>
                    </a:p>
                  </a:txBody>
                  <a:tcPr marL="45700" marR="45700"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FFE599"/>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0">
                <a:tc gridSpan="4">
                  <a:txBody>
                    <a:bodyPr/>
                    <a:lstStyle/>
                    <a:p>
                      <a:pPr marL="0" lvl="0" indent="0" algn="ctr" rtl="0">
                        <a:spcBef>
                          <a:spcPts val="0"/>
                        </a:spcBef>
                        <a:spcAft>
                          <a:spcPts val="0"/>
                        </a:spcAft>
                        <a:buNone/>
                      </a:pPr>
                      <a:r>
                        <a:rPr lang="en" sz="1000" b="1"/>
                        <a:t>Time to Live (8 bits)</a:t>
                      </a:r>
                      <a:endParaRPr sz="1000" b="1"/>
                    </a:p>
                  </a:txBody>
                  <a:tcPr marL="45700" marR="45700"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FFE599"/>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ctr" rtl="0">
                        <a:spcBef>
                          <a:spcPts val="0"/>
                        </a:spcBef>
                        <a:spcAft>
                          <a:spcPts val="0"/>
                        </a:spcAft>
                        <a:buNone/>
                      </a:pPr>
                      <a:r>
                        <a:rPr lang="en" sz="1000" b="1"/>
                        <a:t>Protocol (8 bits)</a:t>
                      </a:r>
                      <a:endParaRPr sz="1000" b="1"/>
                    </a:p>
                  </a:txBody>
                  <a:tcPr marL="45700" marR="45700"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FFE599"/>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8">
                  <a:txBody>
                    <a:bodyPr/>
                    <a:lstStyle/>
                    <a:p>
                      <a:pPr marL="0" lvl="0" indent="0" algn="ctr" rtl="0">
                        <a:spcBef>
                          <a:spcPts val="0"/>
                        </a:spcBef>
                        <a:spcAft>
                          <a:spcPts val="0"/>
                        </a:spcAft>
                        <a:buNone/>
                      </a:pPr>
                      <a:r>
                        <a:rPr lang="en" sz="1000" b="1"/>
                        <a:t>Header Checksum (16 bits)</a:t>
                      </a:r>
                      <a:endParaRPr sz="1000" b="1"/>
                    </a:p>
                  </a:txBody>
                  <a:tcPr marL="45700" marR="45700"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FFE599"/>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2"/>
                  </a:ext>
                </a:extLst>
              </a:tr>
              <a:tr h="0">
                <a:tc gridSpan="16">
                  <a:txBody>
                    <a:bodyPr/>
                    <a:lstStyle/>
                    <a:p>
                      <a:pPr marL="0" lvl="0" indent="0" algn="ctr" rtl="0">
                        <a:spcBef>
                          <a:spcPts val="0"/>
                        </a:spcBef>
                        <a:spcAft>
                          <a:spcPts val="0"/>
                        </a:spcAft>
                        <a:buNone/>
                      </a:pPr>
                      <a:r>
                        <a:rPr lang="en" sz="1000" b="1"/>
                        <a:t>Source Address (32 bits)</a:t>
                      </a:r>
                      <a:endParaRPr sz="1000" b="1"/>
                    </a:p>
                  </a:txBody>
                  <a:tcPr marL="45700" marR="45700"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FFE599"/>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3"/>
                  </a:ext>
                </a:extLst>
              </a:tr>
              <a:tr h="0">
                <a:tc gridSpan="16">
                  <a:txBody>
                    <a:bodyPr/>
                    <a:lstStyle/>
                    <a:p>
                      <a:pPr marL="0" lvl="0" indent="0" algn="ctr" rtl="0">
                        <a:spcBef>
                          <a:spcPts val="0"/>
                        </a:spcBef>
                        <a:spcAft>
                          <a:spcPts val="0"/>
                        </a:spcAft>
                        <a:buNone/>
                      </a:pPr>
                      <a:r>
                        <a:rPr lang="en" sz="1000" b="1"/>
                        <a:t>Destination Address (32 bits)</a:t>
                      </a:r>
                      <a:endParaRPr sz="1000" b="1"/>
                    </a:p>
                  </a:txBody>
                  <a:tcPr marL="45700" marR="45700"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FFE599"/>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4"/>
                  </a:ext>
                </a:extLst>
              </a:tr>
              <a:tr h="487650">
                <a:tc gridSpan="16">
                  <a:txBody>
                    <a:bodyPr/>
                    <a:lstStyle/>
                    <a:p>
                      <a:pPr marL="0" lvl="0" indent="0" algn="ctr" rtl="0">
                        <a:spcBef>
                          <a:spcPts val="0"/>
                        </a:spcBef>
                        <a:spcAft>
                          <a:spcPts val="0"/>
                        </a:spcAft>
                        <a:buNone/>
                      </a:pPr>
                      <a:r>
                        <a:rPr lang="en" sz="1000" b="1"/>
                        <a:t>Options (variable length)</a:t>
                      </a:r>
                      <a:endParaRPr sz="1000" b="1"/>
                    </a:p>
                  </a:txBody>
                  <a:tcPr marL="45700" marR="45700"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F9CB9C"/>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5"/>
                  </a:ext>
                </a:extLst>
              </a:tr>
              <a:tr h="845800">
                <a:tc gridSpan="16">
                  <a:txBody>
                    <a:bodyPr/>
                    <a:lstStyle/>
                    <a:p>
                      <a:pPr marL="0" lvl="0" indent="0" algn="ctr" rtl="0">
                        <a:spcBef>
                          <a:spcPts val="0"/>
                        </a:spcBef>
                        <a:spcAft>
                          <a:spcPts val="0"/>
                        </a:spcAft>
                        <a:buNone/>
                      </a:pPr>
                      <a:r>
                        <a:rPr lang="en" sz="1000" b="1"/>
                        <a:t>Data (variable length)</a:t>
                      </a:r>
                      <a:endParaRPr sz="1000" b="1"/>
                    </a:p>
                  </a:txBody>
                  <a:tcPr marL="45700" marR="45700"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F4CCCC"/>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6"/>
                  </a:ext>
                </a:extLst>
              </a:tr>
            </a:tbl>
          </a:graphicData>
        </a:graphic>
      </p:graphicFrame>
      <p:sp>
        <p:nvSpPr>
          <p:cNvPr id="568" name="Google Shape;568;p47"/>
          <p:cNvSpPr txBox="1">
            <a:spLocks noGrp="1"/>
          </p:cNvSpPr>
          <p:nvPr>
            <p:ph type="body" idx="1"/>
          </p:nvPr>
        </p:nvSpPr>
        <p:spPr>
          <a:xfrm>
            <a:off x="512100" y="4520775"/>
            <a:ext cx="8119800" cy="572700"/>
          </a:xfrm>
          <a:prstGeom prst="rect">
            <a:avLst/>
          </a:prstGeom>
        </p:spPr>
        <p:txBody>
          <a:bodyPr spcFirstLastPara="1" wrap="square" lIns="91425" tIns="91425" rIns="91425" bIns="91425" anchor="t" anchorCtr="0">
            <a:normAutofit lnSpcReduction="10000"/>
          </a:bodyPr>
          <a:lstStyle/>
          <a:p>
            <a:pPr marL="0" lvl="0" indent="0" algn="ctr" rtl="0">
              <a:spcBef>
                <a:spcPts val="0"/>
              </a:spcBef>
              <a:spcAft>
                <a:spcPts val="1200"/>
              </a:spcAft>
              <a:buNone/>
            </a:pPr>
            <a:r>
              <a:rPr lang="en"/>
              <a:t>IPv4 header</a:t>
            </a:r>
            <a:endParaRPr/>
          </a:p>
        </p:txBody>
      </p:sp>
      <p:sp>
        <p:nvSpPr>
          <p:cNvPr id="569" name="Google Shape;569;p4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31</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73"/>
        <p:cNvGrpSpPr/>
        <p:nvPr/>
      </p:nvGrpSpPr>
      <p:grpSpPr>
        <a:xfrm>
          <a:off x="0" y="0"/>
          <a:ext cx="0" cy="0"/>
          <a:chOff x="0" y="0"/>
          <a:chExt cx="0" cy="0"/>
        </a:xfrm>
      </p:grpSpPr>
      <p:sp>
        <p:nvSpPr>
          <p:cNvPr id="574" name="Google Shape;574;p48"/>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Internet Protocol (IP)</a:t>
            </a:r>
            <a:endParaRPr/>
          </a:p>
        </p:txBody>
      </p:sp>
      <p:sp>
        <p:nvSpPr>
          <p:cNvPr id="575" name="Google Shape;575;p48"/>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b="1"/>
              <a:t>Internet Protocol</a:t>
            </a:r>
            <a:r>
              <a:rPr lang="en"/>
              <a:t> (</a:t>
            </a:r>
            <a:r>
              <a:rPr lang="en" b="1"/>
              <a:t>IP</a:t>
            </a:r>
            <a:r>
              <a:rPr lang="en"/>
              <a:t>): The universal layer-3 protocol that all devices use to transmit data over the Internet</a:t>
            </a:r>
            <a:endParaRPr/>
          </a:p>
          <a:p>
            <a:pPr marL="457200" lvl="0" indent="-342900" algn="l" rtl="0">
              <a:spcBef>
                <a:spcPts val="0"/>
              </a:spcBef>
              <a:spcAft>
                <a:spcPts val="0"/>
              </a:spcAft>
              <a:buSzPts val="1800"/>
              <a:buChar char="●"/>
            </a:pPr>
            <a:r>
              <a:rPr lang="en" b="1"/>
              <a:t>IP address</a:t>
            </a:r>
            <a:r>
              <a:rPr lang="en"/>
              <a:t>: An address that identifies a device on the Internet</a:t>
            </a:r>
            <a:endParaRPr/>
          </a:p>
          <a:p>
            <a:pPr marL="914400" lvl="1" indent="-317500" algn="l" rtl="0">
              <a:spcBef>
                <a:spcPts val="0"/>
              </a:spcBef>
              <a:spcAft>
                <a:spcPts val="0"/>
              </a:spcAft>
              <a:buSzPts val="1400"/>
              <a:buChar char="○"/>
            </a:pPr>
            <a:r>
              <a:rPr lang="en"/>
              <a:t>IPv4 is 32 bits, typically written as 4 decimal octets, e.g. </a:t>
            </a:r>
            <a:r>
              <a:rPr lang="en" b="1"/>
              <a:t>35.163.72.93</a:t>
            </a:r>
            <a:endParaRPr/>
          </a:p>
          <a:p>
            <a:pPr marL="914400" lvl="1" indent="-317500" algn="l" rtl="0">
              <a:spcBef>
                <a:spcPts val="0"/>
              </a:spcBef>
              <a:spcAft>
                <a:spcPts val="0"/>
              </a:spcAft>
              <a:buSzPts val="1400"/>
              <a:buChar char="○"/>
            </a:pPr>
            <a:r>
              <a:rPr lang="en"/>
              <a:t>IPv6 is 128 bits, typically written as 8 groups of 2 hex bytes: </a:t>
            </a:r>
            <a:r>
              <a:rPr lang="en" b="1"/>
              <a:t>2607:f140:8801::1:23</a:t>
            </a:r>
            <a:endParaRPr/>
          </a:p>
          <a:p>
            <a:pPr marL="1371600" lvl="2" indent="-317500" algn="l" rtl="0">
              <a:spcBef>
                <a:spcPts val="0"/>
              </a:spcBef>
              <a:spcAft>
                <a:spcPts val="0"/>
              </a:spcAft>
              <a:buSzPts val="1400"/>
              <a:buChar char="■"/>
            </a:pPr>
            <a:r>
              <a:rPr lang="en"/>
              <a:t>If digits or groups are missing, fill with 0’s, so </a:t>
            </a:r>
            <a:r>
              <a:rPr lang="en" b="1"/>
              <a:t>2607:f140:8801:0000:0000:0000:0001:0023</a:t>
            </a:r>
            <a:endParaRPr b="1"/>
          </a:p>
          <a:p>
            <a:pPr marL="914400" lvl="1" indent="-317500" algn="l" rtl="0">
              <a:spcBef>
                <a:spcPts val="0"/>
              </a:spcBef>
              <a:spcAft>
                <a:spcPts val="0"/>
              </a:spcAft>
              <a:buSzPts val="1400"/>
              <a:buChar char="○"/>
            </a:pPr>
            <a:r>
              <a:rPr lang="en"/>
              <a:t>Globally unique from any single perspective</a:t>
            </a:r>
            <a:endParaRPr/>
          </a:p>
          <a:p>
            <a:pPr marL="1371600" lvl="2" indent="-317500" algn="l" rtl="0">
              <a:spcBef>
                <a:spcPts val="0"/>
              </a:spcBef>
              <a:spcAft>
                <a:spcPts val="0"/>
              </a:spcAft>
              <a:buSzPts val="1400"/>
              <a:buChar char="■"/>
            </a:pPr>
            <a:r>
              <a:rPr lang="en"/>
              <a:t>For now, you can think of them as just being globally unique</a:t>
            </a:r>
            <a:endParaRPr/>
          </a:p>
          <a:p>
            <a:pPr marL="914400" lvl="1" indent="-317500" algn="l" rtl="0">
              <a:spcBef>
                <a:spcPts val="0"/>
              </a:spcBef>
              <a:spcAft>
                <a:spcPts val="0"/>
              </a:spcAft>
              <a:buSzPts val="1400"/>
              <a:buChar char="○"/>
            </a:pPr>
            <a:r>
              <a:rPr lang="en"/>
              <a:t>IP addresses help nodes make decisions on where to forward the packet</a:t>
            </a:r>
            <a:endParaRPr/>
          </a:p>
        </p:txBody>
      </p:sp>
      <p:sp>
        <p:nvSpPr>
          <p:cNvPr id="576" name="Google Shape;576;p4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32</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7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7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7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7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7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7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7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7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80"/>
        <p:cNvGrpSpPr/>
        <p:nvPr/>
      </p:nvGrpSpPr>
      <p:grpSpPr>
        <a:xfrm>
          <a:off x="0" y="0"/>
          <a:ext cx="0" cy="0"/>
          <a:chOff x="0" y="0"/>
          <a:chExt cx="0" cy="0"/>
        </a:xfrm>
      </p:grpSpPr>
      <p:sp>
        <p:nvSpPr>
          <p:cNvPr id="581" name="Google Shape;581;p49"/>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Reliability</a:t>
            </a:r>
            <a:endParaRPr/>
          </a:p>
        </p:txBody>
      </p:sp>
      <p:sp>
        <p:nvSpPr>
          <p:cNvPr id="582" name="Google Shape;582;p49"/>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b="1"/>
              <a:t>Reliability</a:t>
            </a:r>
            <a:r>
              <a:rPr lang="en"/>
              <a:t> ensures that packets are received correctly or, if random errors occur, not at all</a:t>
            </a:r>
            <a:endParaRPr/>
          </a:p>
          <a:p>
            <a:pPr marL="914400" lvl="1" indent="-317500" algn="l" rtl="0">
              <a:spcBef>
                <a:spcPts val="0"/>
              </a:spcBef>
              <a:spcAft>
                <a:spcPts val="0"/>
              </a:spcAft>
              <a:buSzPts val="1400"/>
              <a:buChar char="○"/>
            </a:pPr>
            <a:r>
              <a:rPr lang="en"/>
              <a:t>This is implemented with a checksum</a:t>
            </a:r>
            <a:endParaRPr/>
          </a:p>
          <a:p>
            <a:pPr marL="914400" lvl="1" indent="-317500" algn="l" rtl="0">
              <a:spcBef>
                <a:spcPts val="0"/>
              </a:spcBef>
              <a:spcAft>
                <a:spcPts val="0"/>
              </a:spcAft>
              <a:buSzPts val="1400"/>
              <a:buChar char="○"/>
            </a:pPr>
            <a:r>
              <a:rPr lang="en"/>
              <a:t>However, there is no cryptographic MAC, so there are no guarantees if an attacker modifies packets</a:t>
            </a:r>
            <a:endParaRPr/>
          </a:p>
          <a:p>
            <a:pPr marL="457200" lvl="0" indent="-342900" algn="l" rtl="0">
              <a:spcBef>
                <a:spcPts val="0"/>
              </a:spcBef>
              <a:spcAft>
                <a:spcPts val="0"/>
              </a:spcAft>
              <a:buSzPts val="1800"/>
              <a:buChar char="●"/>
            </a:pPr>
            <a:r>
              <a:rPr lang="en"/>
              <a:t>IP is </a:t>
            </a:r>
            <a:r>
              <a:rPr lang="en" b="1"/>
              <a:t>unreliable</a:t>
            </a:r>
            <a:r>
              <a:rPr lang="en"/>
              <a:t> and only provides a </a:t>
            </a:r>
            <a:r>
              <a:rPr lang="en" b="1"/>
              <a:t>best effort</a:t>
            </a:r>
            <a:r>
              <a:rPr lang="en"/>
              <a:t> delivery service, which means:</a:t>
            </a:r>
            <a:endParaRPr/>
          </a:p>
          <a:p>
            <a:pPr marL="914400" lvl="1" indent="-317500" algn="l" rtl="0">
              <a:spcBef>
                <a:spcPts val="0"/>
              </a:spcBef>
              <a:spcAft>
                <a:spcPts val="0"/>
              </a:spcAft>
              <a:buSzPts val="1400"/>
              <a:buChar char="○"/>
            </a:pPr>
            <a:r>
              <a:rPr lang="en"/>
              <a:t>Packets may be lost (“dropped”)</a:t>
            </a:r>
            <a:endParaRPr/>
          </a:p>
          <a:p>
            <a:pPr marL="914400" lvl="1" indent="-317500" algn="l" rtl="0">
              <a:spcBef>
                <a:spcPts val="0"/>
              </a:spcBef>
              <a:spcAft>
                <a:spcPts val="0"/>
              </a:spcAft>
              <a:buSzPts val="1400"/>
              <a:buChar char="○"/>
            </a:pPr>
            <a:r>
              <a:rPr lang="en"/>
              <a:t>Packets may be corrupted</a:t>
            </a:r>
            <a:endParaRPr/>
          </a:p>
          <a:p>
            <a:pPr marL="914400" lvl="1" indent="-317500" algn="l" rtl="0">
              <a:spcBef>
                <a:spcPts val="0"/>
              </a:spcBef>
              <a:spcAft>
                <a:spcPts val="0"/>
              </a:spcAft>
              <a:buSzPts val="1400"/>
              <a:buChar char="○"/>
            </a:pPr>
            <a:r>
              <a:rPr lang="en"/>
              <a:t>Packets may be delivered out of order</a:t>
            </a:r>
            <a:endParaRPr/>
          </a:p>
          <a:p>
            <a:pPr marL="457200" lvl="0" indent="-342900" algn="l" rtl="0">
              <a:spcBef>
                <a:spcPts val="0"/>
              </a:spcBef>
              <a:spcAft>
                <a:spcPts val="0"/>
              </a:spcAft>
              <a:buSzPts val="1800"/>
              <a:buChar char="●"/>
            </a:pPr>
            <a:r>
              <a:rPr lang="en"/>
              <a:t>It is up to higher level protocols to ensure that the connection is reliable</a:t>
            </a:r>
            <a:endParaRPr/>
          </a:p>
        </p:txBody>
      </p:sp>
      <p:sp>
        <p:nvSpPr>
          <p:cNvPr id="583" name="Google Shape;583;p4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33</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8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8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8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8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8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8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82">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8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87"/>
        <p:cNvGrpSpPr/>
        <p:nvPr/>
      </p:nvGrpSpPr>
      <p:grpSpPr>
        <a:xfrm>
          <a:off x="0" y="0"/>
          <a:ext cx="0" cy="0"/>
          <a:chOff x="0" y="0"/>
          <a:chExt cx="0" cy="0"/>
        </a:xfrm>
      </p:grpSpPr>
      <p:sp>
        <p:nvSpPr>
          <p:cNvPr id="588" name="Google Shape;588;p50"/>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Layer 3: Network Layer</a:t>
            </a:r>
            <a:endParaRPr/>
          </a:p>
        </p:txBody>
      </p:sp>
      <p:pic>
        <p:nvPicPr>
          <p:cNvPr id="589" name="Google Shape;589;p50"/>
          <p:cNvPicPr preferRelativeResize="0"/>
          <p:nvPr/>
        </p:nvPicPr>
        <p:blipFill rotWithShape="1">
          <a:blip r:embed="rId3">
            <a:alphaModFix/>
          </a:blip>
          <a:srcRect l="6239" t="7148" r="80041" b="46006"/>
          <a:stretch/>
        </p:blipFill>
        <p:spPr>
          <a:xfrm>
            <a:off x="980675" y="1915597"/>
            <a:ext cx="570140" cy="572700"/>
          </a:xfrm>
          <a:prstGeom prst="rect">
            <a:avLst/>
          </a:prstGeom>
          <a:noFill/>
          <a:ln>
            <a:noFill/>
          </a:ln>
        </p:spPr>
      </p:pic>
      <p:sp>
        <p:nvSpPr>
          <p:cNvPr id="590" name="Google Shape;590;p50"/>
          <p:cNvSpPr txBox="1"/>
          <p:nvPr/>
        </p:nvSpPr>
        <p:spPr>
          <a:xfrm>
            <a:off x="1136600" y="1981951"/>
            <a:ext cx="258300" cy="215400"/>
          </a:xfrm>
          <a:prstGeom prst="rect">
            <a:avLst/>
          </a:prstGeom>
          <a:noFill/>
          <a:ln>
            <a:noFill/>
          </a:ln>
        </p:spPr>
        <p:txBody>
          <a:bodyPr spcFirstLastPara="1" wrap="square" lIns="45700" tIns="45700" rIns="45700" bIns="45700" anchor="t" anchorCtr="0">
            <a:spAutoFit/>
          </a:bodyPr>
          <a:lstStyle/>
          <a:p>
            <a:pPr marL="0" lvl="0" indent="0" algn="ctr" rtl="0">
              <a:spcBef>
                <a:spcPts val="0"/>
              </a:spcBef>
              <a:spcAft>
                <a:spcPts val="0"/>
              </a:spcAft>
              <a:buNone/>
            </a:pPr>
            <a:r>
              <a:rPr lang="en" sz="800"/>
              <a:t>A</a:t>
            </a:r>
            <a:endParaRPr sz="800"/>
          </a:p>
        </p:txBody>
      </p:sp>
      <p:sp>
        <p:nvSpPr>
          <p:cNvPr id="591" name="Google Shape;591;p50"/>
          <p:cNvSpPr/>
          <p:nvPr/>
        </p:nvSpPr>
        <p:spPr>
          <a:xfrm>
            <a:off x="2237125" y="2445596"/>
            <a:ext cx="570000" cy="447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Router</a:t>
            </a:r>
            <a:endParaRPr sz="1000"/>
          </a:p>
        </p:txBody>
      </p:sp>
      <p:pic>
        <p:nvPicPr>
          <p:cNvPr id="592" name="Google Shape;592;p50"/>
          <p:cNvPicPr preferRelativeResize="0"/>
          <p:nvPr/>
        </p:nvPicPr>
        <p:blipFill rotWithShape="1">
          <a:blip r:embed="rId3">
            <a:alphaModFix/>
          </a:blip>
          <a:srcRect l="6239" t="7148" r="80041" b="46006"/>
          <a:stretch/>
        </p:blipFill>
        <p:spPr>
          <a:xfrm>
            <a:off x="4035650" y="1409247"/>
            <a:ext cx="570140" cy="572700"/>
          </a:xfrm>
          <a:prstGeom prst="rect">
            <a:avLst/>
          </a:prstGeom>
          <a:noFill/>
          <a:ln>
            <a:noFill/>
          </a:ln>
        </p:spPr>
      </p:pic>
      <p:sp>
        <p:nvSpPr>
          <p:cNvPr id="593" name="Google Shape;593;p50"/>
          <p:cNvSpPr txBox="1"/>
          <p:nvPr/>
        </p:nvSpPr>
        <p:spPr>
          <a:xfrm>
            <a:off x="4191575" y="1475601"/>
            <a:ext cx="258300" cy="215400"/>
          </a:xfrm>
          <a:prstGeom prst="rect">
            <a:avLst/>
          </a:prstGeom>
          <a:noFill/>
          <a:ln>
            <a:noFill/>
          </a:ln>
        </p:spPr>
        <p:txBody>
          <a:bodyPr spcFirstLastPara="1" wrap="square" lIns="45700" tIns="45700" rIns="45700" bIns="45700" anchor="t" anchorCtr="0">
            <a:spAutoFit/>
          </a:bodyPr>
          <a:lstStyle/>
          <a:p>
            <a:pPr marL="0" lvl="0" indent="0" algn="ctr" rtl="0">
              <a:spcBef>
                <a:spcPts val="0"/>
              </a:spcBef>
              <a:spcAft>
                <a:spcPts val="0"/>
              </a:spcAft>
              <a:buNone/>
            </a:pPr>
            <a:r>
              <a:rPr lang="en" sz="800"/>
              <a:t>C</a:t>
            </a:r>
            <a:endParaRPr sz="800"/>
          </a:p>
        </p:txBody>
      </p:sp>
      <p:pic>
        <p:nvPicPr>
          <p:cNvPr id="594" name="Google Shape;594;p50"/>
          <p:cNvPicPr preferRelativeResize="0"/>
          <p:nvPr/>
        </p:nvPicPr>
        <p:blipFill rotWithShape="1">
          <a:blip r:embed="rId3">
            <a:alphaModFix/>
          </a:blip>
          <a:srcRect l="6239" t="7148" r="80041" b="46006"/>
          <a:stretch/>
        </p:blipFill>
        <p:spPr>
          <a:xfrm>
            <a:off x="8047925" y="2121897"/>
            <a:ext cx="570140" cy="572700"/>
          </a:xfrm>
          <a:prstGeom prst="rect">
            <a:avLst/>
          </a:prstGeom>
          <a:noFill/>
          <a:ln>
            <a:noFill/>
          </a:ln>
        </p:spPr>
      </p:pic>
      <p:sp>
        <p:nvSpPr>
          <p:cNvPr id="595" name="Google Shape;595;p50"/>
          <p:cNvSpPr txBox="1"/>
          <p:nvPr/>
        </p:nvSpPr>
        <p:spPr>
          <a:xfrm>
            <a:off x="8203850" y="2188251"/>
            <a:ext cx="258300" cy="215400"/>
          </a:xfrm>
          <a:prstGeom prst="rect">
            <a:avLst/>
          </a:prstGeom>
          <a:noFill/>
          <a:ln>
            <a:noFill/>
          </a:ln>
        </p:spPr>
        <p:txBody>
          <a:bodyPr spcFirstLastPara="1" wrap="square" lIns="45700" tIns="45700" rIns="45700" bIns="45700" anchor="t" anchorCtr="0">
            <a:spAutoFit/>
          </a:bodyPr>
          <a:lstStyle/>
          <a:p>
            <a:pPr marL="0" lvl="0" indent="0" algn="ctr" rtl="0">
              <a:spcBef>
                <a:spcPts val="0"/>
              </a:spcBef>
              <a:spcAft>
                <a:spcPts val="0"/>
              </a:spcAft>
              <a:buNone/>
            </a:pPr>
            <a:r>
              <a:rPr lang="en" sz="800"/>
              <a:t>D</a:t>
            </a:r>
            <a:endParaRPr sz="800"/>
          </a:p>
        </p:txBody>
      </p:sp>
      <p:pic>
        <p:nvPicPr>
          <p:cNvPr id="596" name="Google Shape;596;p50"/>
          <p:cNvPicPr preferRelativeResize="0"/>
          <p:nvPr/>
        </p:nvPicPr>
        <p:blipFill rotWithShape="1">
          <a:blip r:embed="rId3">
            <a:alphaModFix/>
          </a:blip>
          <a:srcRect l="6239" t="7148" r="80041" b="46006"/>
          <a:stretch/>
        </p:blipFill>
        <p:spPr>
          <a:xfrm>
            <a:off x="7477775" y="4005722"/>
            <a:ext cx="570140" cy="572700"/>
          </a:xfrm>
          <a:prstGeom prst="rect">
            <a:avLst/>
          </a:prstGeom>
          <a:noFill/>
          <a:ln>
            <a:noFill/>
          </a:ln>
        </p:spPr>
      </p:pic>
      <p:sp>
        <p:nvSpPr>
          <p:cNvPr id="597" name="Google Shape;597;p50"/>
          <p:cNvSpPr txBox="1"/>
          <p:nvPr/>
        </p:nvSpPr>
        <p:spPr>
          <a:xfrm>
            <a:off x="7633700" y="4072076"/>
            <a:ext cx="258300" cy="215400"/>
          </a:xfrm>
          <a:prstGeom prst="rect">
            <a:avLst/>
          </a:prstGeom>
          <a:noFill/>
          <a:ln>
            <a:noFill/>
          </a:ln>
        </p:spPr>
        <p:txBody>
          <a:bodyPr spcFirstLastPara="1" wrap="square" lIns="45700" tIns="45700" rIns="45700" bIns="45700" anchor="t" anchorCtr="0">
            <a:spAutoFit/>
          </a:bodyPr>
          <a:lstStyle/>
          <a:p>
            <a:pPr marL="0" lvl="0" indent="0" algn="ctr" rtl="0">
              <a:spcBef>
                <a:spcPts val="0"/>
              </a:spcBef>
              <a:spcAft>
                <a:spcPts val="0"/>
              </a:spcAft>
              <a:buNone/>
            </a:pPr>
            <a:r>
              <a:rPr lang="en" sz="800"/>
              <a:t>E</a:t>
            </a:r>
            <a:endParaRPr sz="800"/>
          </a:p>
        </p:txBody>
      </p:sp>
      <p:pic>
        <p:nvPicPr>
          <p:cNvPr id="598" name="Google Shape;598;p50"/>
          <p:cNvPicPr preferRelativeResize="0"/>
          <p:nvPr/>
        </p:nvPicPr>
        <p:blipFill rotWithShape="1">
          <a:blip r:embed="rId3">
            <a:alphaModFix/>
          </a:blip>
          <a:srcRect l="6239" t="7148" r="80041" b="46006"/>
          <a:stretch/>
        </p:blipFill>
        <p:spPr>
          <a:xfrm>
            <a:off x="1248825" y="4136797"/>
            <a:ext cx="570140" cy="572700"/>
          </a:xfrm>
          <a:prstGeom prst="rect">
            <a:avLst/>
          </a:prstGeom>
          <a:noFill/>
          <a:ln>
            <a:noFill/>
          </a:ln>
        </p:spPr>
      </p:pic>
      <p:sp>
        <p:nvSpPr>
          <p:cNvPr id="599" name="Google Shape;599;p50"/>
          <p:cNvSpPr txBox="1"/>
          <p:nvPr/>
        </p:nvSpPr>
        <p:spPr>
          <a:xfrm>
            <a:off x="1404750" y="4203151"/>
            <a:ext cx="258300" cy="215400"/>
          </a:xfrm>
          <a:prstGeom prst="rect">
            <a:avLst/>
          </a:prstGeom>
          <a:noFill/>
          <a:ln>
            <a:noFill/>
          </a:ln>
        </p:spPr>
        <p:txBody>
          <a:bodyPr spcFirstLastPara="1" wrap="square" lIns="45700" tIns="45700" rIns="45700" bIns="45700" anchor="t" anchorCtr="0">
            <a:spAutoFit/>
          </a:bodyPr>
          <a:lstStyle/>
          <a:p>
            <a:pPr marL="0" lvl="0" indent="0" algn="ctr" rtl="0">
              <a:spcBef>
                <a:spcPts val="0"/>
              </a:spcBef>
              <a:spcAft>
                <a:spcPts val="0"/>
              </a:spcAft>
              <a:buNone/>
            </a:pPr>
            <a:r>
              <a:rPr lang="en" sz="800"/>
              <a:t>B</a:t>
            </a:r>
            <a:endParaRPr sz="800"/>
          </a:p>
        </p:txBody>
      </p:sp>
      <p:sp>
        <p:nvSpPr>
          <p:cNvPr id="600" name="Google Shape;600;p50"/>
          <p:cNvSpPr/>
          <p:nvPr/>
        </p:nvSpPr>
        <p:spPr>
          <a:xfrm>
            <a:off x="4118250" y="2398796"/>
            <a:ext cx="570000" cy="447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Router</a:t>
            </a:r>
            <a:endParaRPr sz="1000"/>
          </a:p>
        </p:txBody>
      </p:sp>
      <p:sp>
        <p:nvSpPr>
          <p:cNvPr id="601" name="Google Shape;601;p50"/>
          <p:cNvSpPr/>
          <p:nvPr/>
        </p:nvSpPr>
        <p:spPr>
          <a:xfrm>
            <a:off x="6867300" y="2579646"/>
            <a:ext cx="570000" cy="447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Router</a:t>
            </a:r>
            <a:endParaRPr sz="1000"/>
          </a:p>
        </p:txBody>
      </p:sp>
      <p:sp>
        <p:nvSpPr>
          <p:cNvPr id="602" name="Google Shape;602;p50"/>
          <p:cNvSpPr/>
          <p:nvPr/>
        </p:nvSpPr>
        <p:spPr>
          <a:xfrm>
            <a:off x="4191575" y="3263246"/>
            <a:ext cx="570000" cy="447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Router</a:t>
            </a:r>
            <a:endParaRPr sz="1000"/>
          </a:p>
        </p:txBody>
      </p:sp>
      <p:sp>
        <p:nvSpPr>
          <p:cNvPr id="603" name="Google Shape;603;p50"/>
          <p:cNvSpPr/>
          <p:nvPr/>
        </p:nvSpPr>
        <p:spPr>
          <a:xfrm>
            <a:off x="2284700" y="4087046"/>
            <a:ext cx="570000" cy="447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Router</a:t>
            </a:r>
            <a:endParaRPr sz="1000"/>
          </a:p>
        </p:txBody>
      </p:sp>
      <p:sp>
        <p:nvSpPr>
          <p:cNvPr id="604" name="Google Shape;604;p50"/>
          <p:cNvSpPr/>
          <p:nvPr/>
        </p:nvSpPr>
        <p:spPr>
          <a:xfrm>
            <a:off x="4078000" y="4488846"/>
            <a:ext cx="570000" cy="447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Router</a:t>
            </a:r>
            <a:endParaRPr sz="1000"/>
          </a:p>
        </p:txBody>
      </p:sp>
      <p:sp>
        <p:nvSpPr>
          <p:cNvPr id="605" name="Google Shape;605;p50"/>
          <p:cNvSpPr/>
          <p:nvPr/>
        </p:nvSpPr>
        <p:spPr>
          <a:xfrm>
            <a:off x="6297300" y="4287471"/>
            <a:ext cx="570000" cy="447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Router</a:t>
            </a:r>
            <a:endParaRPr sz="1000"/>
          </a:p>
        </p:txBody>
      </p:sp>
      <p:cxnSp>
        <p:nvCxnSpPr>
          <p:cNvPr id="606" name="Google Shape;606;p50"/>
          <p:cNvCxnSpPr>
            <a:stCxn id="589" idx="3"/>
            <a:endCxn id="591" idx="1"/>
          </p:cNvCxnSpPr>
          <p:nvPr/>
        </p:nvCxnSpPr>
        <p:spPr>
          <a:xfrm>
            <a:off x="1550815" y="2201947"/>
            <a:ext cx="686400" cy="467400"/>
          </a:xfrm>
          <a:prstGeom prst="straightConnector1">
            <a:avLst/>
          </a:prstGeom>
          <a:noFill/>
          <a:ln w="38100" cap="flat" cmpd="sng">
            <a:solidFill>
              <a:schemeClr val="dk1"/>
            </a:solidFill>
            <a:prstDash val="solid"/>
            <a:round/>
            <a:headEnd type="none" w="med" len="med"/>
            <a:tailEnd type="none" w="med" len="med"/>
          </a:ln>
        </p:spPr>
      </p:cxnSp>
      <p:cxnSp>
        <p:nvCxnSpPr>
          <p:cNvPr id="607" name="Google Shape;607;p50"/>
          <p:cNvCxnSpPr>
            <a:stCxn id="591" idx="2"/>
            <a:endCxn id="603" idx="0"/>
          </p:cNvCxnSpPr>
          <p:nvPr/>
        </p:nvCxnSpPr>
        <p:spPr>
          <a:xfrm>
            <a:off x="2522125" y="2893196"/>
            <a:ext cx="47700" cy="1194000"/>
          </a:xfrm>
          <a:prstGeom prst="straightConnector1">
            <a:avLst/>
          </a:prstGeom>
          <a:noFill/>
          <a:ln w="38100" cap="flat" cmpd="sng">
            <a:solidFill>
              <a:schemeClr val="dk1"/>
            </a:solidFill>
            <a:prstDash val="solid"/>
            <a:round/>
            <a:headEnd type="none" w="med" len="med"/>
            <a:tailEnd type="none" w="med" len="med"/>
          </a:ln>
        </p:spPr>
      </p:cxnSp>
      <p:cxnSp>
        <p:nvCxnSpPr>
          <p:cNvPr id="608" name="Google Shape;608;p50"/>
          <p:cNvCxnSpPr>
            <a:stCxn id="598" idx="3"/>
            <a:endCxn id="603" idx="1"/>
          </p:cNvCxnSpPr>
          <p:nvPr/>
        </p:nvCxnSpPr>
        <p:spPr>
          <a:xfrm rot="10800000" flipH="1">
            <a:off x="1818965" y="4310947"/>
            <a:ext cx="465600" cy="112200"/>
          </a:xfrm>
          <a:prstGeom prst="straightConnector1">
            <a:avLst/>
          </a:prstGeom>
          <a:noFill/>
          <a:ln w="38100" cap="flat" cmpd="sng">
            <a:solidFill>
              <a:schemeClr val="dk1"/>
            </a:solidFill>
            <a:prstDash val="solid"/>
            <a:round/>
            <a:headEnd type="none" w="med" len="med"/>
            <a:tailEnd type="none" w="med" len="med"/>
          </a:ln>
        </p:spPr>
      </p:cxnSp>
      <p:cxnSp>
        <p:nvCxnSpPr>
          <p:cNvPr id="609" name="Google Shape;609;p50"/>
          <p:cNvCxnSpPr>
            <a:stCxn id="591" idx="3"/>
            <a:endCxn id="600" idx="1"/>
          </p:cNvCxnSpPr>
          <p:nvPr/>
        </p:nvCxnSpPr>
        <p:spPr>
          <a:xfrm rot="10800000" flipH="1">
            <a:off x="2807125" y="2622596"/>
            <a:ext cx="1311000" cy="46800"/>
          </a:xfrm>
          <a:prstGeom prst="straightConnector1">
            <a:avLst/>
          </a:prstGeom>
          <a:noFill/>
          <a:ln w="38100" cap="flat" cmpd="sng">
            <a:solidFill>
              <a:schemeClr val="dk1"/>
            </a:solidFill>
            <a:prstDash val="solid"/>
            <a:round/>
            <a:headEnd type="none" w="med" len="med"/>
            <a:tailEnd type="none" w="med" len="med"/>
          </a:ln>
        </p:spPr>
      </p:cxnSp>
      <p:cxnSp>
        <p:nvCxnSpPr>
          <p:cNvPr id="610" name="Google Shape;610;p50"/>
          <p:cNvCxnSpPr>
            <a:stCxn id="591" idx="3"/>
            <a:endCxn id="602" idx="1"/>
          </p:cNvCxnSpPr>
          <p:nvPr/>
        </p:nvCxnSpPr>
        <p:spPr>
          <a:xfrm>
            <a:off x="2807125" y="2669396"/>
            <a:ext cx="1384500" cy="817800"/>
          </a:xfrm>
          <a:prstGeom prst="straightConnector1">
            <a:avLst/>
          </a:prstGeom>
          <a:noFill/>
          <a:ln w="38100" cap="flat" cmpd="sng">
            <a:solidFill>
              <a:schemeClr val="dk1"/>
            </a:solidFill>
            <a:prstDash val="solid"/>
            <a:round/>
            <a:headEnd type="none" w="med" len="med"/>
            <a:tailEnd type="none" w="med" len="med"/>
          </a:ln>
        </p:spPr>
      </p:cxnSp>
      <p:cxnSp>
        <p:nvCxnSpPr>
          <p:cNvPr id="611" name="Google Shape;611;p50"/>
          <p:cNvCxnSpPr>
            <a:stCxn id="603" idx="3"/>
            <a:endCxn id="602" idx="1"/>
          </p:cNvCxnSpPr>
          <p:nvPr/>
        </p:nvCxnSpPr>
        <p:spPr>
          <a:xfrm rot="10800000" flipH="1">
            <a:off x="2854700" y="3487046"/>
            <a:ext cx="1336800" cy="823800"/>
          </a:xfrm>
          <a:prstGeom prst="straightConnector1">
            <a:avLst/>
          </a:prstGeom>
          <a:noFill/>
          <a:ln w="38100" cap="flat" cmpd="sng">
            <a:solidFill>
              <a:schemeClr val="dk1"/>
            </a:solidFill>
            <a:prstDash val="solid"/>
            <a:round/>
            <a:headEnd type="none" w="med" len="med"/>
            <a:tailEnd type="none" w="med" len="med"/>
          </a:ln>
        </p:spPr>
      </p:cxnSp>
      <p:cxnSp>
        <p:nvCxnSpPr>
          <p:cNvPr id="612" name="Google Shape;612;p50"/>
          <p:cNvCxnSpPr>
            <a:stCxn id="603" idx="3"/>
            <a:endCxn id="604" idx="1"/>
          </p:cNvCxnSpPr>
          <p:nvPr/>
        </p:nvCxnSpPr>
        <p:spPr>
          <a:xfrm>
            <a:off x="2854700" y="4310846"/>
            <a:ext cx="1223400" cy="401700"/>
          </a:xfrm>
          <a:prstGeom prst="straightConnector1">
            <a:avLst/>
          </a:prstGeom>
          <a:noFill/>
          <a:ln w="38100" cap="flat" cmpd="sng">
            <a:solidFill>
              <a:schemeClr val="dk1"/>
            </a:solidFill>
            <a:prstDash val="solid"/>
            <a:round/>
            <a:headEnd type="none" w="med" len="med"/>
            <a:tailEnd type="none" w="med" len="med"/>
          </a:ln>
        </p:spPr>
      </p:cxnSp>
      <p:cxnSp>
        <p:nvCxnSpPr>
          <p:cNvPr id="613" name="Google Shape;613;p50"/>
          <p:cNvCxnSpPr>
            <a:stCxn id="604" idx="3"/>
            <a:endCxn id="605" idx="1"/>
          </p:cNvCxnSpPr>
          <p:nvPr/>
        </p:nvCxnSpPr>
        <p:spPr>
          <a:xfrm rot="10800000" flipH="1">
            <a:off x="4648000" y="4511346"/>
            <a:ext cx="1649400" cy="201300"/>
          </a:xfrm>
          <a:prstGeom prst="straightConnector1">
            <a:avLst/>
          </a:prstGeom>
          <a:noFill/>
          <a:ln w="38100" cap="flat" cmpd="sng">
            <a:solidFill>
              <a:schemeClr val="dk1"/>
            </a:solidFill>
            <a:prstDash val="solid"/>
            <a:round/>
            <a:headEnd type="none" w="med" len="med"/>
            <a:tailEnd type="none" w="med" len="med"/>
          </a:ln>
        </p:spPr>
      </p:cxnSp>
      <p:cxnSp>
        <p:nvCxnSpPr>
          <p:cNvPr id="614" name="Google Shape;614;p50"/>
          <p:cNvCxnSpPr>
            <a:endCxn id="601" idx="1"/>
          </p:cNvCxnSpPr>
          <p:nvPr/>
        </p:nvCxnSpPr>
        <p:spPr>
          <a:xfrm rot="10800000" flipH="1">
            <a:off x="4761600" y="2803446"/>
            <a:ext cx="2105700" cy="683700"/>
          </a:xfrm>
          <a:prstGeom prst="straightConnector1">
            <a:avLst/>
          </a:prstGeom>
          <a:noFill/>
          <a:ln w="38100" cap="flat" cmpd="sng">
            <a:solidFill>
              <a:schemeClr val="dk1"/>
            </a:solidFill>
            <a:prstDash val="solid"/>
            <a:round/>
            <a:headEnd type="none" w="med" len="med"/>
            <a:tailEnd type="none" w="med" len="med"/>
          </a:ln>
        </p:spPr>
      </p:cxnSp>
      <p:cxnSp>
        <p:nvCxnSpPr>
          <p:cNvPr id="615" name="Google Shape;615;p50"/>
          <p:cNvCxnSpPr>
            <a:stCxn id="600" idx="3"/>
            <a:endCxn id="601" idx="1"/>
          </p:cNvCxnSpPr>
          <p:nvPr/>
        </p:nvCxnSpPr>
        <p:spPr>
          <a:xfrm>
            <a:off x="4688250" y="2622596"/>
            <a:ext cx="2179200" cy="180900"/>
          </a:xfrm>
          <a:prstGeom prst="straightConnector1">
            <a:avLst/>
          </a:prstGeom>
          <a:noFill/>
          <a:ln w="38100" cap="flat" cmpd="sng">
            <a:solidFill>
              <a:schemeClr val="dk1"/>
            </a:solidFill>
            <a:prstDash val="solid"/>
            <a:round/>
            <a:headEnd type="none" w="med" len="med"/>
            <a:tailEnd type="none" w="med" len="med"/>
          </a:ln>
        </p:spPr>
      </p:cxnSp>
      <p:cxnSp>
        <p:nvCxnSpPr>
          <p:cNvPr id="616" name="Google Shape;616;p50"/>
          <p:cNvCxnSpPr>
            <a:endCxn id="601" idx="2"/>
          </p:cNvCxnSpPr>
          <p:nvPr/>
        </p:nvCxnSpPr>
        <p:spPr>
          <a:xfrm rot="10800000" flipH="1">
            <a:off x="6582300" y="3027246"/>
            <a:ext cx="570000" cy="1260300"/>
          </a:xfrm>
          <a:prstGeom prst="straightConnector1">
            <a:avLst/>
          </a:prstGeom>
          <a:noFill/>
          <a:ln w="38100" cap="flat" cmpd="sng">
            <a:solidFill>
              <a:schemeClr val="dk1"/>
            </a:solidFill>
            <a:prstDash val="solid"/>
            <a:round/>
            <a:headEnd type="none" w="med" len="med"/>
            <a:tailEnd type="none" w="med" len="med"/>
          </a:ln>
        </p:spPr>
      </p:cxnSp>
      <p:cxnSp>
        <p:nvCxnSpPr>
          <p:cNvPr id="617" name="Google Shape;617;p50"/>
          <p:cNvCxnSpPr>
            <a:stCxn id="600" idx="0"/>
            <a:endCxn id="592" idx="2"/>
          </p:cNvCxnSpPr>
          <p:nvPr/>
        </p:nvCxnSpPr>
        <p:spPr>
          <a:xfrm rot="10800000">
            <a:off x="4320750" y="1982096"/>
            <a:ext cx="82500" cy="416700"/>
          </a:xfrm>
          <a:prstGeom prst="straightConnector1">
            <a:avLst/>
          </a:prstGeom>
          <a:noFill/>
          <a:ln w="38100" cap="flat" cmpd="sng">
            <a:solidFill>
              <a:schemeClr val="dk1"/>
            </a:solidFill>
            <a:prstDash val="solid"/>
            <a:round/>
            <a:headEnd type="none" w="med" len="med"/>
            <a:tailEnd type="none" w="med" len="med"/>
          </a:ln>
        </p:spPr>
      </p:cxnSp>
      <p:cxnSp>
        <p:nvCxnSpPr>
          <p:cNvPr id="618" name="Google Shape;618;p50"/>
          <p:cNvCxnSpPr>
            <a:stCxn id="601" idx="3"/>
            <a:endCxn id="594" idx="1"/>
          </p:cNvCxnSpPr>
          <p:nvPr/>
        </p:nvCxnSpPr>
        <p:spPr>
          <a:xfrm rot="10800000" flipH="1">
            <a:off x="7437300" y="2408346"/>
            <a:ext cx="610500" cy="395100"/>
          </a:xfrm>
          <a:prstGeom prst="straightConnector1">
            <a:avLst/>
          </a:prstGeom>
          <a:noFill/>
          <a:ln w="38100" cap="flat" cmpd="sng">
            <a:solidFill>
              <a:schemeClr val="dk1"/>
            </a:solidFill>
            <a:prstDash val="solid"/>
            <a:round/>
            <a:headEnd type="none" w="med" len="med"/>
            <a:tailEnd type="none" w="med" len="med"/>
          </a:ln>
        </p:spPr>
      </p:cxnSp>
      <p:cxnSp>
        <p:nvCxnSpPr>
          <p:cNvPr id="619" name="Google Shape;619;p50"/>
          <p:cNvCxnSpPr>
            <a:stCxn id="605" idx="3"/>
            <a:endCxn id="596" idx="1"/>
          </p:cNvCxnSpPr>
          <p:nvPr/>
        </p:nvCxnSpPr>
        <p:spPr>
          <a:xfrm rot="10800000" flipH="1">
            <a:off x="6867300" y="4291971"/>
            <a:ext cx="610500" cy="219300"/>
          </a:xfrm>
          <a:prstGeom prst="straightConnector1">
            <a:avLst/>
          </a:prstGeom>
          <a:noFill/>
          <a:ln w="38100" cap="flat" cmpd="sng">
            <a:solidFill>
              <a:schemeClr val="dk1"/>
            </a:solidFill>
            <a:prstDash val="solid"/>
            <a:round/>
            <a:headEnd type="none" w="med" len="med"/>
            <a:tailEnd type="none" w="med" len="med"/>
          </a:ln>
        </p:spPr>
      </p:cxnSp>
      <p:sp>
        <p:nvSpPr>
          <p:cNvPr id="620" name="Google Shape;620;p50"/>
          <p:cNvSpPr txBox="1"/>
          <p:nvPr/>
        </p:nvSpPr>
        <p:spPr>
          <a:xfrm>
            <a:off x="7437300" y="1418550"/>
            <a:ext cx="1101300" cy="5541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800" b="1"/>
              <a:t>Source</a:t>
            </a:r>
            <a:r>
              <a:rPr lang="en" sz="800"/>
              <a:t>: A</a:t>
            </a:r>
            <a:endParaRPr sz="800"/>
          </a:p>
          <a:p>
            <a:pPr marL="0" lvl="0" indent="0" algn="l" rtl="0">
              <a:spcBef>
                <a:spcPts val="0"/>
              </a:spcBef>
              <a:spcAft>
                <a:spcPts val="0"/>
              </a:spcAft>
              <a:buNone/>
            </a:pPr>
            <a:r>
              <a:rPr lang="en" sz="800" b="1"/>
              <a:t>Destination</a:t>
            </a:r>
            <a:r>
              <a:rPr lang="en" sz="800"/>
              <a:t>: D</a:t>
            </a:r>
            <a:endParaRPr sz="800"/>
          </a:p>
          <a:p>
            <a:pPr marL="0" lvl="0" indent="0" algn="l" rtl="0">
              <a:spcBef>
                <a:spcPts val="0"/>
              </a:spcBef>
              <a:spcAft>
                <a:spcPts val="0"/>
              </a:spcAft>
              <a:buNone/>
            </a:pPr>
            <a:r>
              <a:rPr lang="en" sz="800"/>
              <a:t>“Hello, this is A…”</a:t>
            </a:r>
            <a:endParaRPr sz="800"/>
          </a:p>
        </p:txBody>
      </p:sp>
      <p:sp>
        <p:nvSpPr>
          <p:cNvPr id="621" name="Google Shape;621;p50"/>
          <p:cNvSpPr/>
          <p:nvPr/>
        </p:nvSpPr>
        <p:spPr>
          <a:xfrm>
            <a:off x="1584950" y="2476500"/>
            <a:ext cx="6431300" cy="1220100"/>
          </a:xfrm>
          <a:custGeom>
            <a:avLst/>
            <a:gdLst/>
            <a:ahLst/>
            <a:cxnLst/>
            <a:rect l="l" t="t" r="r" b="b"/>
            <a:pathLst>
              <a:path w="257252" h="48804" extrusionOk="0">
                <a:moveTo>
                  <a:pt x="0" y="610"/>
                </a:moveTo>
                <a:cubicBezTo>
                  <a:pt x="6198" y="3404"/>
                  <a:pt x="17831" y="9348"/>
                  <a:pt x="37186" y="17374"/>
                </a:cubicBezTo>
                <a:cubicBezTo>
                  <a:pt x="56541" y="25400"/>
                  <a:pt x="85192" y="47803"/>
                  <a:pt x="116129" y="48768"/>
                </a:cubicBezTo>
                <a:cubicBezTo>
                  <a:pt x="147066" y="49733"/>
                  <a:pt x="199289" y="31293"/>
                  <a:pt x="222809" y="23165"/>
                </a:cubicBezTo>
                <a:cubicBezTo>
                  <a:pt x="246330" y="15037"/>
                  <a:pt x="251512" y="3861"/>
                  <a:pt x="257252" y="0"/>
                </a:cubicBezTo>
              </a:path>
            </a:pathLst>
          </a:custGeom>
          <a:noFill/>
          <a:ln w="19050" cap="flat" cmpd="sng">
            <a:solidFill>
              <a:srgbClr val="FF0000"/>
            </a:solidFill>
            <a:prstDash val="solid"/>
            <a:round/>
            <a:headEnd type="none" w="med" len="med"/>
            <a:tailEnd type="none" w="med" len="med"/>
          </a:ln>
        </p:spPr>
      </p:sp>
      <p:sp>
        <p:nvSpPr>
          <p:cNvPr id="622" name="Google Shape;622;p50"/>
          <p:cNvSpPr txBox="1"/>
          <p:nvPr/>
        </p:nvSpPr>
        <p:spPr>
          <a:xfrm>
            <a:off x="4761575" y="1163650"/>
            <a:ext cx="2488500" cy="615600"/>
          </a:xfrm>
          <a:prstGeom prst="rect">
            <a:avLst/>
          </a:prstGeom>
          <a:solidFill>
            <a:schemeClr val="accent4"/>
          </a:solidFill>
          <a:ln w="19050" cap="flat" cmpd="sng">
            <a:solidFill>
              <a:schemeClr val="dk1"/>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a:t>Layer 3: “How do I get this packet from A to D?”</a:t>
            </a:r>
            <a:endParaRPr/>
          </a:p>
        </p:txBody>
      </p:sp>
      <p:sp>
        <p:nvSpPr>
          <p:cNvPr id="623" name="Google Shape;623;p50"/>
          <p:cNvSpPr txBox="1"/>
          <p:nvPr/>
        </p:nvSpPr>
        <p:spPr>
          <a:xfrm>
            <a:off x="4403250" y="1820075"/>
            <a:ext cx="3134400" cy="615600"/>
          </a:xfrm>
          <a:prstGeom prst="rect">
            <a:avLst/>
          </a:prstGeom>
          <a:solidFill>
            <a:schemeClr val="accent4"/>
          </a:solidFill>
          <a:ln w="19050" cap="flat" cmpd="sng">
            <a:solidFill>
              <a:schemeClr val="dk1"/>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a:t>Next: How do we reliably send any length of data, not just packets?</a:t>
            </a:r>
            <a:endParaRPr/>
          </a:p>
        </p:txBody>
      </p:sp>
      <p:sp>
        <p:nvSpPr>
          <p:cNvPr id="624" name="Google Shape;624;p5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34</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628"/>
        <p:cNvGrpSpPr/>
        <p:nvPr/>
      </p:nvGrpSpPr>
      <p:grpSpPr>
        <a:xfrm>
          <a:off x="0" y="0"/>
          <a:ext cx="0" cy="0"/>
          <a:chOff x="0" y="0"/>
          <a:chExt cx="0" cy="0"/>
        </a:xfrm>
      </p:grpSpPr>
      <p:sp>
        <p:nvSpPr>
          <p:cNvPr id="629" name="Google Shape;629;p51"/>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Layer 4: Transport Layer</a:t>
            </a:r>
            <a:endParaRPr/>
          </a:p>
        </p:txBody>
      </p:sp>
      <p:sp>
        <p:nvSpPr>
          <p:cNvPr id="630" name="Google Shape;630;p51"/>
          <p:cNvSpPr txBox="1">
            <a:spLocks noGrp="1"/>
          </p:cNvSpPr>
          <p:nvPr>
            <p:ph type="body" idx="1"/>
          </p:nvPr>
        </p:nvSpPr>
        <p:spPr>
          <a:xfrm>
            <a:off x="198500" y="1246825"/>
            <a:ext cx="5142600" cy="3765600"/>
          </a:xfrm>
          <a:prstGeom prst="rect">
            <a:avLst/>
          </a:prstGeom>
        </p:spPr>
        <p:txBody>
          <a:bodyPr spcFirstLastPara="1" wrap="square" lIns="91425" tIns="91425" rIns="91425" bIns="91425" anchor="t" anchorCtr="0">
            <a:normAutofit lnSpcReduction="10000"/>
          </a:bodyPr>
          <a:lstStyle/>
          <a:p>
            <a:pPr marL="457200" lvl="0" indent="-342900" algn="l" rtl="0">
              <a:spcBef>
                <a:spcPts val="0"/>
              </a:spcBef>
              <a:spcAft>
                <a:spcPts val="0"/>
              </a:spcAft>
              <a:buSzPts val="1800"/>
              <a:buChar char="●"/>
            </a:pPr>
            <a:r>
              <a:rPr lang="en" b="1"/>
              <a:t>Provides</a:t>
            </a:r>
            <a:r>
              <a:rPr lang="en"/>
              <a:t>: Transportation of variable-length data from any point to any other point</a:t>
            </a:r>
            <a:endParaRPr/>
          </a:p>
          <a:p>
            <a:pPr marL="914400" lvl="1" indent="-317500" algn="l" rtl="0">
              <a:spcBef>
                <a:spcPts val="0"/>
              </a:spcBef>
              <a:spcAft>
                <a:spcPts val="0"/>
              </a:spcAft>
              <a:buSzPts val="1400"/>
              <a:buChar char="○"/>
            </a:pPr>
            <a:r>
              <a:rPr lang="en" b="1"/>
              <a:t>Relies upon</a:t>
            </a:r>
            <a:r>
              <a:rPr lang="en"/>
              <a:t>: Sending packets from any device to any other device</a:t>
            </a:r>
            <a:endParaRPr/>
          </a:p>
          <a:p>
            <a:pPr marL="914400" lvl="1" indent="-317500" algn="l" rtl="0">
              <a:spcBef>
                <a:spcPts val="0"/>
              </a:spcBef>
              <a:spcAft>
                <a:spcPts val="0"/>
              </a:spcAft>
              <a:buSzPts val="1400"/>
              <a:buChar char="○"/>
            </a:pPr>
            <a:r>
              <a:rPr lang="en"/>
              <a:t>Builds abstractions that are useful to applications on top of layer 3 packets</a:t>
            </a:r>
            <a:endParaRPr/>
          </a:p>
          <a:p>
            <a:pPr marL="457200" lvl="0" indent="-342900" algn="l" rtl="0">
              <a:spcBef>
                <a:spcPts val="0"/>
              </a:spcBef>
              <a:spcAft>
                <a:spcPts val="0"/>
              </a:spcAft>
              <a:buSzPts val="1800"/>
              <a:buChar char="●"/>
            </a:pPr>
            <a:r>
              <a:rPr lang="en" sz="1800"/>
              <a:t>Useful abstractions</a:t>
            </a:r>
            <a:endParaRPr sz="1800"/>
          </a:p>
          <a:p>
            <a:pPr marL="914400" lvl="1" indent="-317500" algn="l" rtl="0">
              <a:spcBef>
                <a:spcPts val="0"/>
              </a:spcBef>
              <a:spcAft>
                <a:spcPts val="0"/>
              </a:spcAft>
              <a:buSzPts val="1400"/>
              <a:buChar char="○"/>
            </a:pPr>
            <a:r>
              <a:rPr lang="en" b="1"/>
              <a:t>Reliability</a:t>
            </a:r>
            <a:r>
              <a:rPr lang="en"/>
              <a:t>: Transmit data reliably, in order</a:t>
            </a:r>
            <a:endParaRPr/>
          </a:p>
          <a:p>
            <a:pPr marL="914400" lvl="1" indent="-317500" algn="l" rtl="0">
              <a:spcBef>
                <a:spcPts val="0"/>
              </a:spcBef>
              <a:spcAft>
                <a:spcPts val="0"/>
              </a:spcAft>
              <a:buSzPts val="1400"/>
              <a:buChar char="○"/>
            </a:pPr>
            <a:r>
              <a:rPr lang="en" b="1"/>
              <a:t>Ports</a:t>
            </a:r>
            <a:r>
              <a:rPr lang="en"/>
              <a:t>: Provide multiple “addresses” per real IP address</a:t>
            </a:r>
            <a:endParaRPr/>
          </a:p>
          <a:p>
            <a:pPr marL="457200" lvl="0" indent="-342900" algn="l" rtl="0">
              <a:spcBef>
                <a:spcPts val="0"/>
              </a:spcBef>
              <a:spcAft>
                <a:spcPts val="0"/>
              </a:spcAft>
              <a:buSzPts val="1800"/>
              <a:buChar char="●"/>
            </a:pPr>
            <a:r>
              <a:rPr lang="en"/>
              <a:t>Examples</a:t>
            </a:r>
            <a:endParaRPr/>
          </a:p>
          <a:p>
            <a:pPr marL="914400" lvl="1" indent="-317500" algn="l" rtl="0">
              <a:spcBef>
                <a:spcPts val="0"/>
              </a:spcBef>
              <a:spcAft>
                <a:spcPts val="0"/>
              </a:spcAft>
              <a:buSzPts val="1400"/>
              <a:buChar char="○"/>
            </a:pPr>
            <a:r>
              <a:rPr lang="en" b="1"/>
              <a:t>TCP</a:t>
            </a:r>
            <a:r>
              <a:rPr lang="en"/>
              <a:t>:</a:t>
            </a:r>
            <a:r>
              <a:rPr lang="en" b="1"/>
              <a:t> </a:t>
            </a:r>
            <a:r>
              <a:rPr lang="en"/>
              <a:t>Provides reliability and ports</a:t>
            </a:r>
            <a:endParaRPr/>
          </a:p>
          <a:p>
            <a:pPr marL="914400" lvl="1" indent="-317500" algn="l" rtl="0">
              <a:spcBef>
                <a:spcPts val="0"/>
              </a:spcBef>
              <a:spcAft>
                <a:spcPts val="0"/>
              </a:spcAft>
              <a:buSzPts val="1400"/>
              <a:buChar char="○"/>
            </a:pPr>
            <a:r>
              <a:rPr lang="en" b="1"/>
              <a:t>UDP</a:t>
            </a:r>
            <a:r>
              <a:rPr lang="en"/>
              <a:t>: Provides ports, but no reliability</a:t>
            </a:r>
            <a:endParaRPr/>
          </a:p>
          <a:p>
            <a:pPr marL="914400" lvl="1" indent="-317500" algn="l" rtl="0">
              <a:spcBef>
                <a:spcPts val="0"/>
              </a:spcBef>
              <a:spcAft>
                <a:spcPts val="0"/>
              </a:spcAft>
              <a:buSzPts val="1400"/>
              <a:buChar char="○"/>
            </a:pPr>
            <a:r>
              <a:rPr lang="en"/>
              <a:t>We’ll talk a lot about these protocols soon!</a:t>
            </a:r>
            <a:endParaRPr/>
          </a:p>
        </p:txBody>
      </p:sp>
      <p:sp>
        <p:nvSpPr>
          <p:cNvPr id="631" name="Google Shape;631;p51"/>
          <p:cNvSpPr/>
          <p:nvPr/>
        </p:nvSpPr>
        <p:spPr>
          <a:xfrm>
            <a:off x="6684025" y="3656663"/>
            <a:ext cx="1512900" cy="378300"/>
          </a:xfrm>
          <a:prstGeom prst="rect">
            <a:avLst/>
          </a:prstGeom>
          <a:solidFill>
            <a:srgbClr val="B4A7D6">
              <a:alpha val="50559"/>
            </a:srgbClr>
          </a:solidFill>
          <a:ln w="19050"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B7B7B7"/>
                </a:solidFill>
              </a:rPr>
              <a:t>Physical</a:t>
            </a:r>
            <a:endParaRPr b="1">
              <a:solidFill>
                <a:srgbClr val="B7B7B7"/>
              </a:solidFill>
            </a:endParaRPr>
          </a:p>
        </p:txBody>
      </p:sp>
      <p:sp>
        <p:nvSpPr>
          <p:cNvPr id="632" name="Google Shape;632;p51"/>
          <p:cNvSpPr txBox="1"/>
          <p:nvPr/>
        </p:nvSpPr>
        <p:spPr>
          <a:xfrm>
            <a:off x="6345475" y="3677588"/>
            <a:ext cx="252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D9D9D9"/>
                </a:solidFill>
              </a:rPr>
              <a:t>1</a:t>
            </a:r>
            <a:endParaRPr>
              <a:solidFill>
                <a:srgbClr val="D9D9D9"/>
              </a:solidFill>
            </a:endParaRPr>
          </a:p>
        </p:txBody>
      </p:sp>
      <p:sp>
        <p:nvSpPr>
          <p:cNvPr id="633" name="Google Shape;633;p51"/>
          <p:cNvSpPr/>
          <p:nvPr/>
        </p:nvSpPr>
        <p:spPr>
          <a:xfrm>
            <a:off x="6684025" y="1838663"/>
            <a:ext cx="1512900" cy="378300"/>
          </a:xfrm>
          <a:prstGeom prst="rect">
            <a:avLst/>
          </a:prstGeom>
          <a:solidFill>
            <a:srgbClr val="F1C232">
              <a:alpha val="50559"/>
            </a:srgbClr>
          </a:solidFill>
          <a:ln w="19050"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B7B7B7"/>
                </a:solidFill>
              </a:rPr>
              <a:t>Application</a:t>
            </a:r>
            <a:endParaRPr b="1">
              <a:solidFill>
                <a:srgbClr val="B7B7B7"/>
              </a:solidFill>
            </a:endParaRPr>
          </a:p>
        </p:txBody>
      </p:sp>
      <p:sp>
        <p:nvSpPr>
          <p:cNvPr id="634" name="Google Shape;634;p51"/>
          <p:cNvSpPr txBox="1"/>
          <p:nvPr/>
        </p:nvSpPr>
        <p:spPr>
          <a:xfrm>
            <a:off x="6345475" y="1827713"/>
            <a:ext cx="252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D9D9D9"/>
                </a:solidFill>
              </a:rPr>
              <a:t>7</a:t>
            </a:r>
            <a:endParaRPr>
              <a:solidFill>
                <a:srgbClr val="D9D9D9"/>
              </a:solidFill>
            </a:endParaRPr>
          </a:p>
        </p:txBody>
      </p:sp>
      <p:sp>
        <p:nvSpPr>
          <p:cNvPr id="635" name="Google Shape;635;p51"/>
          <p:cNvSpPr/>
          <p:nvPr/>
        </p:nvSpPr>
        <p:spPr>
          <a:xfrm>
            <a:off x="6684025" y="3202163"/>
            <a:ext cx="1512900" cy="378300"/>
          </a:xfrm>
          <a:prstGeom prst="rect">
            <a:avLst/>
          </a:prstGeom>
          <a:solidFill>
            <a:srgbClr val="B4A7D6">
              <a:alpha val="50559"/>
            </a:srgbClr>
          </a:solidFill>
          <a:ln w="19050"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B7B7B7"/>
                </a:solidFill>
              </a:rPr>
              <a:t>Link</a:t>
            </a:r>
            <a:endParaRPr b="1">
              <a:solidFill>
                <a:srgbClr val="B7B7B7"/>
              </a:solidFill>
            </a:endParaRPr>
          </a:p>
        </p:txBody>
      </p:sp>
      <p:sp>
        <p:nvSpPr>
          <p:cNvPr id="636" name="Google Shape;636;p51"/>
          <p:cNvSpPr txBox="1"/>
          <p:nvPr/>
        </p:nvSpPr>
        <p:spPr>
          <a:xfrm>
            <a:off x="6345475" y="3215100"/>
            <a:ext cx="252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D9D9D9"/>
                </a:solidFill>
              </a:rPr>
              <a:t>2</a:t>
            </a:r>
            <a:endParaRPr>
              <a:solidFill>
                <a:srgbClr val="D9D9D9"/>
              </a:solidFill>
            </a:endParaRPr>
          </a:p>
        </p:txBody>
      </p:sp>
      <p:sp>
        <p:nvSpPr>
          <p:cNvPr id="637" name="Google Shape;637;p51"/>
          <p:cNvSpPr/>
          <p:nvPr/>
        </p:nvSpPr>
        <p:spPr>
          <a:xfrm>
            <a:off x="6684025" y="2747663"/>
            <a:ext cx="1512900" cy="378300"/>
          </a:xfrm>
          <a:prstGeom prst="rect">
            <a:avLst/>
          </a:prstGeom>
          <a:solidFill>
            <a:srgbClr val="F1C232">
              <a:alpha val="50559"/>
            </a:srgbClr>
          </a:solidFill>
          <a:ln w="19050"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B7B7B7"/>
                </a:solidFill>
              </a:rPr>
              <a:t>(Inter) Network</a:t>
            </a:r>
            <a:endParaRPr b="1">
              <a:solidFill>
                <a:srgbClr val="B7B7B7"/>
              </a:solidFill>
            </a:endParaRPr>
          </a:p>
        </p:txBody>
      </p:sp>
      <p:sp>
        <p:nvSpPr>
          <p:cNvPr id="638" name="Google Shape;638;p51"/>
          <p:cNvSpPr txBox="1"/>
          <p:nvPr/>
        </p:nvSpPr>
        <p:spPr>
          <a:xfrm>
            <a:off x="6345475" y="2752638"/>
            <a:ext cx="252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D9D9D9"/>
                </a:solidFill>
              </a:rPr>
              <a:t>3</a:t>
            </a:r>
            <a:endParaRPr>
              <a:solidFill>
                <a:srgbClr val="D9D9D9"/>
              </a:solidFill>
            </a:endParaRPr>
          </a:p>
        </p:txBody>
      </p:sp>
      <p:sp>
        <p:nvSpPr>
          <p:cNvPr id="639" name="Google Shape;639;p51"/>
          <p:cNvSpPr/>
          <p:nvPr/>
        </p:nvSpPr>
        <p:spPr>
          <a:xfrm>
            <a:off x="6684025" y="2293163"/>
            <a:ext cx="1512900" cy="378300"/>
          </a:xfrm>
          <a:prstGeom prst="rect">
            <a:avLst/>
          </a:prstGeom>
          <a:solidFill>
            <a:srgbClr val="F1C23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t>Transport</a:t>
            </a:r>
            <a:endParaRPr b="1"/>
          </a:p>
        </p:txBody>
      </p:sp>
      <p:sp>
        <p:nvSpPr>
          <p:cNvPr id="640" name="Google Shape;640;p51"/>
          <p:cNvSpPr txBox="1"/>
          <p:nvPr/>
        </p:nvSpPr>
        <p:spPr>
          <a:xfrm>
            <a:off x="6345475" y="2280138"/>
            <a:ext cx="252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666666"/>
                </a:solidFill>
              </a:rPr>
              <a:t>4</a:t>
            </a:r>
            <a:endParaRPr>
              <a:solidFill>
                <a:srgbClr val="666666"/>
              </a:solidFill>
            </a:endParaRPr>
          </a:p>
        </p:txBody>
      </p:sp>
      <p:sp>
        <p:nvSpPr>
          <p:cNvPr id="641" name="Google Shape;641;p5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35</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3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3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3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3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30">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30">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30">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30">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30">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30">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sp>
        <p:nvSpPr>
          <p:cNvPr id="646" name="Google Shape;646;p52"/>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Layer 4: Transport Layer</a:t>
            </a:r>
            <a:endParaRPr/>
          </a:p>
        </p:txBody>
      </p:sp>
      <p:pic>
        <p:nvPicPr>
          <p:cNvPr id="647" name="Google Shape;647;p52"/>
          <p:cNvPicPr preferRelativeResize="0"/>
          <p:nvPr/>
        </p:nvPicPr>
        <p:blipFill rotWithShape="1">
          <a:blip r:embed="rId3">
            <a:alphaModFix/>
          </a:blip>
          <a:srcRect l="6239" t="7148" r="80041" b="46006"/>
          <a:stretch/>
        </p:blipFill>
        <p:spPr>
          <a:xfrm>
            <a:off x="941550" y="2857697"/>
            <a:ext cx="570140" cy="572700"/>
          </a:xfrm>
          <a:prstGeom prst="rect">
            <a:avLst/>
          </a:prstGeom>
          <a:noFill/>
          <a:ln>
            <a:noFill/>
          </a:ln>
        </p:spPr>
      </p:pic>
      <p:sp>
        <p:nvSpPr>
          <p:cNvPr id="648" name="Google Shape;648;p52"/>
          <p:cNvSpPr txBox="1"/>
          <p:nvPr/>
        </p:nvSpPr>
        <p:spPr>
          <a:xfrm>
            <a:off x="1097475" y="2924051"/>
            <a:ext cx="258300" cy="215400"/>
          </a:xfrm>
          <a:prstGeom prst="rect">
            <a:avLst/>
          </a:prstGeom>
          <a:noFill/>
          <a:ln>
            <a:noFill/>
          </a:ln>
        </p:spPr>
        <p:txBody>
          <a:bodyPr spcFirstLastPara="1" wrap="square" lIns="45700" tIns="45700" rIns="45700" bIns="45700" anchor="t" anchorCtr="0">
            <a:spAutoFit/>
          </a:bodyPr>
          <a:lstStyle/>
          <a:p>
            <a:pPr marL="0" lvl="0" indent="0" algn="ctr" rtl="0">
              <a:spcBef>
                <a:spcPts val="0"/>
              </a:spcBef>
              <a:spcAft>
                <a:spcPts val="0"/>
              </a:spcAft>
              <a:buNone/>
            </a:pPr>
            <a:r>
              <a:rPr lang="en" sz="800"/>
              <a:t>A</a:t>
            </a:r>
            <a:endParaRPr sz="800"/>
          </a:p>
        </p:txBody>
      </p:sp>
      <p:pic>
        <p:nvPicPr>
          <p:cNvPr id="649" name="Google Shape;649;p52"/>
          <p:cNvPicPr preferRelativeResize="0"/>
          <p:nvPr/>
        </p:nvPicPr>
        <p:blipFill rotWithShape="1">
          <a:blip r:embed="rId3">
            <a:alphaModFix/>
          </a:blip>
          <a:srcRect l="6239" t="7148" r="80041" b="46006"/>
          <a:stretch/>
        </p:blipFill>
        <p:spPr>
          <a:xfrm>
            <a:off x="7632300" y="2857697"/>
            <a:ext cx="570140" cy="572700"/>
          </a:xfrm>
          <a:prstGeom prst="rect">
            <a:avLst/>
          </a:prstGeom>
          <a:noFill/>
          <a:ln>
            <a:noFill/>
          </a:ln>
        </p:spPr>
      </p:pic>
      <p:sp>
        <p:nvSpPr>
          <p:cNvPr id="650" name="Google Shape;650;p52"/>
          <p:cNvSpPr txBox="1"/>
          <p:nvPr/>
        </p:nvSpPr>
        <p:spPr>
          <a:xfrm>
            <a:off x="7788225" y="2924051"/>
            <a:ext cx="258300" cy="215400"/>
          </a:xfrm>
          <a:prstGeom prst="rect">
            <a:avLst/>
          </a:prstGeom>
          <a:noFill/>
          <a:ln>
            <a:noFill/>
          </a:ln>
        </p:spPr>
        <p:txBody>
          <a:bodyPr spcFirstLastPara="1" wrap="square" lIns="45700" tIns="45700" rIns="45700" bIns="45700" anchor="t" anchorCtr="0">
            <a:spAutoFit/>
          </a:bodyPr>
          <a:lstStyle/>
          <a:p>
            <a:pPr marL="0" lvl="0" indent="0" algn="ctr" rtl="0">
              <a:spcBef>
                <a:spcPts val="0"/>
              </a:spcBef>
              <a:spcAft>
                <a:spcPts val="0"/>
              </a:spcAft>
              <a:buNone/>
            </a:pPr>
            <a:r>
              <a:rPr lang="en" sz="800"/>
              <a:t>D</a:t>
            </a:r>
            <a:endParaRPr sz="800"/>
          </a:p>
        </p:txBody>
      </p:sp>
      <p:sp>
        <p:nvSpPr>
          <p:cNvPr id="651" name="Google Shape;651;p52"/>
          <p:cNvSpPr txBox="1"/>
          <p:nvPr/>
        </p:nvSpPr>
        <p:spPr>
          <a:xfrm>
            <a:off x="2266813" y="1839900"/>
            <a:ext cx="4610400" cy="3078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800"/>
              <a:t>I am now sending an arbitrary length message that will probably be broken into several packets…</a:t>
            </a:r>
            <a:endParaRPr sz="800"/>
          </a:p>
        </p:txBody>
      </p:sp>
      <p:sp>
        <p:nvSpPr>
          <p:cNvPr id="652" name="Google Shape;652;p5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36</a:t>
            </a:fld>
            <a:endParaRPr/>
          </a:p>
        </p:txBody>
      </p:sp>
      <p:cxnSp>
        <p:nvCxnSpPr>
          <p:cNvPr id="653" name="Google Shape;653;p52"/>
          <p:cNvCxnSpPr>
            <a:stCxn id="647" idx="3"/>
            <a:endCxn id="649" idx="1"/>
          </p:cNvCxnSpPr>
          <p:nvPr/>
        </p:nvCxnSpPr>
        <p:spPr>
          <a:xfrm>
            <a:off x="1511690" y="3144047"/>
            <a:ext cx="6120600" cy="0"/>
          </a:xfrm>
          <a:prstGeom prst="straightConnector1">
            <a:avLst/>
          </a:prstGeom>
          <a:noFill/>
          <a:ln w="19050" cap="flat" cmpd="sng">
            <a:solidFill>
              <a:schemeClr val="dk2"/>
            </a:solidFill>
            <a:prstDash val="solid"/>
            <a:round/>
            <a:headEnd type="triangle" w="med" len="med"/>
            <a:tailEnd type="triangle" w="med" len="med"/>
          </a:ln>
        </p:spPr>
      </p:cxnSp>
      <p:sp>
        <p:nvSpPr>
          <p:cNvPr id="654" name="Google Shape;654;p52"/>
          <p:cNvSpPr/>
          <p:nvPr/>
        </p:nvSpPr>
        <p:spPr>
          <a:xfrm>
            <a:off x="2852913" y="2357600"/>
            <a:ext cx="3438180" cy="1572912"/>
          </a:xfrm>
          <a:prstGeom prst="cloud">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Unreliable Internet</a:t>
            </a:r>
            <a:endParaRPr/>
          </a:p>
        </p:txBody>
      </p:sp>
      <p:sp>
        <p:nvSpPr>
          <p:cNvPr id="655" name="Google Shape;655;p52"/>
          <p:cNvSpPr txBox="1"/>
          <p:nvPr/>
        </p:nvSpPr>
        <p:spPr>
          <a:xfrm>
            <a:off x="4374000" y="4070375"/>
            <a:ext cx="3559800" cy="615600"/>
          </a:xfrm>
          <a:prstGeom prst="rect">
            <a:avLst/>
          </a:prstGeom>
          <a:solidFill>
            <a:schemeClr val="accent4"/>
          </a:solidFill>
          <a:ln w="19050" cap="flat" cmpd="sng">
            <a:solidFill>
              <a:schemeClr val="dk1"/>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a:t>Layer 4: “How do I transport this arbitrary data over an unreliable medium?”</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659"/>
        <p:cNvGrpSpPr/>
        <p:nvPr/>
      </p:nvGrpSpPr>
      <p:grpSpPr>
        <a:xfrm>
          <a:off x="0" y="0"/>
          <a:ext cx="0" cy="0"/>
          <a:chOff x="0" y="0"/>
          <a:chExt cx="0" cy="0"/>
        </a:xfrm>
      </p:grpSpPr>
      <p:sp>
        <p:nvSpPr>
          <p:cNvPr id="660" name="Google Shape;660;p53"/>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Layer 7: Application Layer</a:t>
            </a:r>
            <a:endParaRPr/>
          </a:p>
        </p:txBody>
      </p:sp>
      <p:sp>
        <p:nvSpPr>
          <p:cNvPr id="661" name="Google Shape;661;p53"/>
          <p:cNvSpPr txBox="1">
            <a:spLocks noGrp="1"/>
          </p:cNvSpPr>
          <p:nvPr>
            <p:ph type="body" idx="1"/>
          </p:nvPr>
        </p:nvSpPr>
        <p:spPr>
          <a:xfrm>
            <a:off x="198500" y="1246825"/>
            <a:ext cx="5142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b="1"/>
              <a:t>Provides</a:t>
            </a:r>
            <a:r>
              <a:rPr lang="en"/>
              <a:t>: Applications and services to users!</a:t>
            </a:r>
            <a:endParaRPr/>
          </a:p>
          <a:p>
            <a:pPr marL="914400" lvl="1" indent="-317500" algn="l" rtl="0">
              <a:spcBef>
                <a:spcPts val="0"/>
              </a:spcBef>
              <a:spcAft>
                <a:spcPts val="0"/>
              </a:spcAft>
              <a:buSzPts val="1400"/>
              <a:buChar char="○"/>
            </a:pPr>
            <a:r>
              <a:rPr lang="en" b="1"/>
              <a:t>Relies upon</a:t>
            </a:r>
            <a:r>
              <a:rPr lang="en"/>
              <a:t>: Transportation of variable-length data from any point to any other point</a:t>
            </a:r>
            <a:endParaRPr/>
          </a:p>
          <a:p>
            <a:pPr marL="457200" lvl="0" indent="-342900" algn="l" rtl="0">
              <a:spcBef>
                <a:spcPts val="0"/>
              </a:spcBef>
              <a:spcAft>
                <a:spcPts val="0"/>
              </a:spcAft>
              <a:buSzPts val="1800"/>
              <a:buChar char="●"/>
            </a:pPr>
            <a:r>
              <a:rPr lang="en"/>
              <a:t>Every online application is Layer 7</a:t>
            </a:r>
            <a:endParaRPr/>
          </a:p>
          <a:p>
            <a:pPr marL="914400" lvl="1" indent="-317500" algn="l" rtl="0">
              <a:spcBef>
                <a:spcPts val="0"/>
              </a:spcBef>
              <a:spcAft>
                <a:spcPts val="0"/>
              </a:spcAft>
              <a:buSzPts val="1400"/>
              <a:buChar char="○"/>
            </a:pPr>
            <a:r>
              <a:rPr lang="en"/>
              <a:t>Web browsing</a:t>
            </a:r>
            <a:endParaRPr/>
          </a:p>
          <a:p>
            <a:pPr marL="914400" lvl="1" indent="-317500" algn="l" rtl="0">
              <a:spcBef>
                <a:spcPts val="0"/>
              </a:spcBef>
              <a:spcAft>
                <a:spcPts val="0"/>
              </a:spcAft>
              <a:buSzPts val="1400"/>
              <a:buChar char="○"/>
            </a:pPr>
            <a:r>
              <a:rPr lang="en"/>
              <a:t>Online video games</a:t>
            </a:r>
            <a:endParaRPr/>
          </a:p>
          <a:p>
            <a:pPr marL="914400" lvl="1" indent="-317500" algn="l" rtl="0">
              <a:spcBef>
                <a:spcPts val="0"/>
              </a:spcBef>
              <a:spcAft>
                <a:spcPts val="0"/>
              </a:spcAft>
              <a:buSzPts val="1400"/>
              <a:buChar char="○"/>
            </a:pPr>
            <a:r>
              <a:rPr lang="en"/>
              <a:t>Messaging services</a:t>
            </a:r>
            <a:endParaRPr/>
          </a:p>
          <a:p>
            <a:pPr marL="914400" lvl="1" indent="-317500" algn="l" rtl="0">
              <a:spcBef>
                <a:spcPts val="0"/>
              </a:spcBef>
              <a:spcAft>
                <a:spcPts val="0"/>
              </a:spcAft>
              <a:buSzPts val="1400"/>
              <a:buChar char="○"/>
            </a:pPr>
            <a:r>
              <a:rPr lang="en"/>
              <a:t>Video calls (Zoom)</a:t>
            </a:r>
            <a:endParaRPr/>
          </a:p>
        </p:txBody>
      </p:sp>
      <p:sp>
        <p:nvSpPr>
          <p:cNvPr id="662" name="Google Shape;662;p53"/>
          <p:cNvSpPr/>
          <p:nvPr/>
        </p:nvSpPr>
        <p:spPr>
          <a:xfrm>
            <a:off x="6684025" y="3656663"/>
            <a:ext cx="1512900" cy="378300"/>
          </a:xfrm>
          <a:prstGeom prst="rect">
            <a:avLst/>
          </a:prstGeom>
          <a:solidFill>
            <a:srgbClr val="B4A7D6">
              <a:alpha val="50559"/>
            </a:srgbClr>
          </a:solidFill>
          <a:ln w="19050"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B7B7B7"/>
                </a:solidFill>
              </a:rPr>
              <a:t>Physical</a:t>
            </a:r>
            <a:endParaRPr b="1">
              <a:solidFill>
                <a:srgbClr val="B7B7B7"/>
              </a:solidFill>
            </a:endParaRPr>
          </a:p>
        </p:txBody>
      </p:sp>
      <p:sp>
        <p:nvSpPr>
          <p:cNvPr id="663" name="Google Shape;663;p53"/>
          <p:cNvSpPr txBox="1"/>
          <p:nvPr/>
        </p:nvSpPr>
        <p:spPr>
          <a:xfrm>
            <a:off x="6345475" y="3677588"/>
            <a:ext cx="252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D9D9D9"/>
                </a:solidFill>
              </a:rPr>
              <a:t>1</a:t>
            </a:r>
            <a:endParaRPr>
              <a:solidFill>
                <a:srgbClr val="D9D9D9"/>
              </a:solidFill>
            </a:endParaRPr>
          </a:p>
        </p:txBody>
      </p:sp>
      <p:sp>
        <p:nvSpPr>
          <p:cNvPr id="664" name="Google Shape;664;p53"/>
          <p:cNvSpPr/>
          <p:nvPr/>
        </p:nvSpPr>
        <p:spPr>
          <a:xfrm>
            <a:off x="6684025" y="3202163"/>
            <a:ext cx="1512900" cy="378300"/>
          </a:xfrm>
          <a:prstGeom prst="rect">
            <a:avLst/>
          </a:prstGeom>
          <a:solidFill>
            <a:srgbClr val="B4A7D6">
              <a:alpha val="50559"/>
            </a:srgbClr>
          </a:solidFill>
          <a:ln w="19050"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B7B7B7"/>
                </a:solidFill>
              </a:rPr>
              <a:t>Link</a:t>
            </a:r>
            <a:endParaRPr b="1">
              <a:solidFill>
                <a:srgbClr val="B7B7B7"/>
              </a:solidFill>
            </a:endParaRPr>
          </a:p>
        </p:txBody>
      </p:sp>
      <p:sp>
        <p:nvSpPr>
          <p:cNvPr id="665" name="Google Shape;665;p53"/>
          <p:cNvSpPr txBox="1"/>
          <p:nvPr/>
        </p:nvSpPr>
        <p:spPr>
          <a:xfrm>
            <a:off x="6345475" y="3215100"/>
            <a:ext cx="252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D9D9D9"/>
                </a:solidFill>
              </a:rPr>
              <a:t>2</a:t>
            </a:r>
            <a:endParaRPr>
              <a:solidFill>
                <a:srgbClr val="D9D9D9"/>
              </a:solidFill>
            </a:endParaRPr>
          </a:p>
        </p:txBody>
      </p:sp>
      <p:sp>
        <p:nvSpPr>
          <p:cNvPr id="666" name="Google Shape;666;p53"/>
          <p:cNvSpPr/>
          <p:nvPr/>
        </p:nvSpPr>
        <p:spPr>
          <a:xfrm>
            <a:off x="6684025" y="2747663"/>
            <a:ext cx="1512900" cy="378300"/>
          </a:xfrm>
          <a:prstGeom prst="rect">
            <a:avLst/>
          </a:prstGeom>
          <a:solidFill>
            <a:srgbClr val="F1C232">
              <a:alpha val="50559"/>
            </a:srgbClr>
          </a:solidFill>
          <a:ln w="19050"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B7B7B7"/>
                </a:solidFill>
              </a:rPr>
              <a:t>(Inter) Network</a:t>
            </a:r>
            <a:endParaRPr b="1">
              <a:solidFill>
                <a:srgbClr val="B7B7B7"/>
              </a:solidFill>
            </a:endParaRPr>
          </a:p>
        </p:txBody>
      </p:sp>
      <p:sp>
        <p:nvSpPr>
          <p:cNvPr id="667" name="Google Shape;667;p53"/>
          <p:cNvSpPr txBox="1"/>
          <p:nvPr/>
        </p:nvSpPr>
        <p:spPr>
          <a:xfrm>
            <a:off x="6345475" y="2752638"/>
            <a:ext cx="252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D9D9D9"/>
                </a:solidFill>
              </a:rPr>
              <a:t>3</a:t>
            </a:r>
            <a:endParaRPr>
              <a:solidFill>
                <a:srgbClr val="D9D9D9"/>
              </a:solidFill>
            </a:endParaRPr>
          </a:p>
        </p:txBody>
      </p:sp>
      <p:sp>
        <p:nvSpPr>
          <p:cNvPr id="668" name="Google Shape;668;p5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37</a:t>
            </a:fld>
            <a:endParaRPr/>
          </a:p>
        </p:txBody>
      </p:sp>
      <p:sp>
        <p:nvSpPr>
          <p:cNvPr id="669" name="Google Shape;669;p53"/>
          <p:cNvSpPr/>
          <p:nvPr/>
        </p:nvSpPr>
        <p:spPr>
          <a:xfrm>
            <a:off x="6684025" y="2293163"/>
            <a:ext cx="1512900" cy="378300"/>
          </a:xfrm>
          <a:prstGeom prst="rect">
            <a:avLst/>
          </a:prstGeom>
          <a:solidFill>
            <a:srgbClr val="F1C232">
              <a:alpha val="50559"/>
            </a:srgbClr>
          </a:solidFill>
          <a:ln w="19050"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B7B7B7"/>
                </a:solidFill>
              </a:rPr>
              <a:t>Transport</a:t>
            </a:r>
            <a:endParaRPr b="1">
              <a:solidFill>
                <a:srgbClr val="B7B7B7"/>
              </a:solidFill>
            </a:endParaRPr>
          </a:p>
        </p:txBody>
      </p:sp>
      <p:sp>
        <p:nvSpPr>
          <p:cNvPr id="670" name="Google Shape;670;p53"/>
          <p:cNvSpPr txBox="1"/>
          <p:nvPr/>
        </p:nvSpPr>
        <p:spPr>
          <a:xfrm>
            <a:off x="6345475" y="2280138"/>
            <a:ext cx="252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D9D9D9"/>
                </a:solidFill>
              </a:rPr>
              <a:t>4</a:t>
            </a:r>
            <a:endParaRPr>
              <a:solidFill>
                <a:srgbClr val="D9D9D9"/>
              </a:solidFill>
            </a:endParaRPr>
          </a:p>
        </p:txBody>
      </p:sp>
      <p:sp>
        <p:nvSpPr>
          <p:cNvPr id="671" name="Google Shape;671;p53"/>
          <p:cNvSpPr/>
          <p:nvPr/>
        </p:nvSpPr>
        <p:spPr>
          <a:xfrm>
            <a:off x="6684025" y="1838663"/>
            <a:ext cx="1512900" cy="378300"/>
          </a:xfrm>
          <a:prstGeom prst="rect">
            <a:avLst/>
          </a:prstGeom>
          <a:solidFill>
            <a:srgbClr val="F1C23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t>Application</a:t>
            </a:r>
            <a:endParaRPr b="1"/>
          </a:p>
        </p:txBody>
      </p:sp>
      <p:sp>
        <p:nvSpPr>
          <p:cNvPr id="672" name="Google Shape;672;p53"/>
          <p:cNvSpPr txBox="1"/>
          <p:nvPr/>
        </p:nvSpPr>
        <p:spPr>
          <a:xfrm>
            <a:off x="6345475" y="1827713"/>
            <a:ext cx="252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666666"/>
                </a:solidFill>
              </a:rPr>
              <a:t>7</a:t>
            </a:r>
            <a:endParaRPr>
              <a:solidFill>
                <a:srgbClr val="666666"/>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6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6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6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6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61">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61">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61">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676"/>
        <p:cNvGrpSpPr/>
        <p:nvPr/>
      </p:nvGrpSpPr>
      <p:grpSpPr>
        <a:xfrm>
          <a:off x="0" y="0"/>
          <a:ext cx="0" cy="0"/>
          <a:chOff x="0" y="0"/>
          <a:chExt cx="0" cy="0"/>
        </a:xfrm>
      </p:grpSpPr>
      <p:sp>
        <p:nvSpPr>
          <p:cNvPr id="677" name="Google Shape;677;p54"/>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Layers of Abstraction and Headers</a:t>
            </a:r>
            <a:endParaRPr/>
          </a:p>
        </p:txBody>
      </p:sp>
      <p:sp>
        <p:nvSpPr>
          <p:cNvPr id="678" name="Google Shape;678;p54"/>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As you move to lower layers, you wrap additional headers around the message</a:t>
            </a:r>
            <a:endParaRPr/>
          </a:p>
          <a:p>
            <a:pPr marL="457200" lvl="0" indent="-342900" algn="l" rtl="0">
              <a:spcBef>
                <a:spcPts val="0"/>
              </a:spcBef>
              <a:spcAft>
                <a:spcPts val="0"/>
              </a:spcAft>
              <a:buSzPts val="1800"/>
              <a:buChar char="●"/>
            </a:pPr>
            <a:r>
              <a:rPr lang="en"/>
              <a:t>As you move to higher layers, you peel off headers around the message</a:t>
            </a:r>
            <a:endParaRPr/>
          </a:p>
          <a:p>
            <a:pPr marL="457200" lvl="0" indent="-342900" algn="l" rtl="0">
              <a:spcBef>
                <a:spcPts val="0"/>
              </a:spcBef>
              <a:spcAft>
                <a:spcPts val="0"/>
              </a:spcAft>
              <a:buSzPts val="1800"/>
              <a:buChar char="●"/>
            </a:pPr>
            <a:r>
              <a:rPr lang="en"/>
              <a:t>When sending a message we go from the highest to the lowest layer</a:t>
            </a:r>
            <a:endParaRPr/>
          </a:p>
          <a:p>
            <a:pPr marL="457200" lvl="0" indent="-342900" algn="l" rtl="0">
              <a:spcBef>
                <a:spcPts val="0"/>
              </a:spcBef>
              <a:spcAft>
                <a:spcPts val="0"/>
              </a:spcAft>
              <a:buSzPts val="1800"/>
              <a:buChar char="●"/>
            </a:pPr>
            <a:r>
              <a:rPr lang="en"/>
              <a:t>When receiving a message we go from the lowest to highest layer</a:t>
            </a:r>
            <a:endParaRPr/>
          </a:p>
        </p:txBody>
      </p:sp>
      <p:sp>
        <p:nvSpPr>
          <p:cNvPr id="679" name="Google Shape;679;p5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38</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7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7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7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7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683"/>
        <p:cNvGrpSpPr/>
        <p:nvPr/>
      </p:nvGrpSpPr>
      <p:grpSpPr>
        <a:xfrm>
          <a:off x="0" y="0"/>
          <a:ext cx="0" cy="0"/>
          <a:chOff x="0" y="0"/>
          <a:chExt cx="0" cy="0"/>
        </a:xfrm>
      </p:grpSpPr>
      <p:sp>
        <p:nvSpPr>
          <p:cNvPr id="684" name="Google Shape;684;p55"/>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Example: HTTP Request</a:t>
            </a:r>
            <a:endParaRPr/>
          </a:p>
        </p:txBody>
      </p:sp>
      <p:sp>
        <p:nvSpPr>
          <p:cNvPr id="685" name="Google Shape;685;p55"/>
          <p:cNvSpPr/>
          <p:nvPr/>
        </p:nvSpPr>
        <p:spPr>
          <a:xfrm>
            <a:off x="1140063" y="1274900"/>
            <a:ext cx="1436100" cy="5727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HTTP</a:t>
            </a:r>
            <a:endParaRPr/>
          </a:p>
        </p:txBody>
      </p:sp>
      <p:sp>
        <p:nvSpPr>
          <p:cNvPr id="686" name="Google Shape;686;p55"/>
          <p:cNvSpPr/>
          <p:nvPr/>
        </p:nvSpPr>
        <p:spPr>
          <a:xfrm>
            <a:off x="1140063" y="2064975"/>
            <a:ext cx="1436100" cy="5727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TCP</a:t>
            </a:r>
            <a:endParaRPr/>
          </a:p>
        </p:txBody>
      </p:sp>
      <p:sp>
        <p:nvSpPr>
          <p:cNvPr id="687" name="Google Shape;687;p55"/>
          <p:cNvSpPr/>
          <p:nvPr/>
        </p:nvSpPr>
        <p:spPr>
          <a:xfrm>
            <a:off x="1140063" y="2855050"/>
            <a:ext cx="1436100" cy="5727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IP</a:t>
            </a:r>
            <a:endParaRPr/>
          </a:p>
        </p:txBody>
      </p:sp>
      <p:sp>
        <p:nvSpPr>
          <p:cNvPr id="688" name="Google Shape;688;p55"/>
          <p:cNvSpPr/>
          <p:nvPr/>
        </p:nvSpPr>
        <p:spPr>
          <a:xfrm>
            <a:off x="1140063" y="3645125"/>
            <a:ext cx="1436100" cy="572700"/>
          </a:xfrm>
          <a:prstGeom prst="rect">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Ethernet</a:t>
            </a:r>
            <a:endParaRPr/>
          </a:p>
        </p:txBody>
      </p:sp>
      <p:sp>
        <p:nvSpPr>
          <p:cNvPr id="689" name="Google Shape;689;p55"/>
          <p:cNvSpPr/>
          <p:nvPr/>
        </p:nvSpPr>
        <p:spPr>
          <a:xfrm>
            <a:off x="1140063" y="4435200"/>
            <a:ext cx="1436100" cy="572700"/>
          </a:xfrm>
          <a:prstGeom prst="rect">
            <a:avLst/>
          </a:prstGeom>
          <a:solidFill>
            <a:srgbClr val="EA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Wires</a:t>
            </a:r>
            <a:endParaRPr/>
          </a:p>
        </p:txBody>
      </p:sp>
      <p:sp>
        <p:nvSpPr>
          <p:cNvPr id="690" name="Google Shape;690;p55"/>
          <p:cNvSpPr/>
          <p:nvPr/>
        </p:nvSpPr>
        <p:spPr>
          <a:xfrm>
            <a:off x="6567838" y="1274900"/>
            <a:ext cx="1436100" cy="5727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HTTP</a:t>
            </a:r>
            <a:endParaRPr/>
          </a:p>
        </p:txBody>
      </p:sp>
      <p:sp>
        <p:nvSpPr>
          <p:cNvPr id="691" name="Google Shape;691;p55"/>
          <p:cNvSpPr/>
          <p:nvPr/>
        </p:nvSpPr>
        <p:spPr>
          <a:xfrm>
            <a:off x="6567838" y="2064975"/>
            <a:ext cx="1436100" cy="5727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TCP</a:t>
            </a:r>
            <a:endParaRPr/>
          </a:p>
        </p:txBody>
      </p:sp>
      <p:sp>
        <p:nvSpPr>
          <p:cNvPr id="692" name="Google Shape;692;p55"/>
          <p:cNvSpPr/>
          <p:nvPr/>
        </p:nvSpPr>
        <p:spPr>
          <a:xfrm>
            <a:off x="6567838" y="2855050"/>
            <a:ext cx="1436100" cy="5727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IP</a:t>
            </a:r>
            <a:endParaRPr/>
          </a:p>
        </p:txBody>
      </p:sp>
      <p:sp>
        <p:nvSpPr>
          <p:cNvPr id="693" name="Google Shape;693;p55"/>
          <p:cNvSpPr/>
          <p:nvPr/>
        </p:nvSpPr>
        <p:spPr>
          <a:xfrm>
            <a:off x="6567838" y="3645125"/>
            <a:ext cx="1436100" cy="572700"/>
          </a:xfrm>
          <a:prstGeom prst="rect">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Ethernet</a:t>
            </a:r>
            <a:endParaRPr/>
          </a:p>
        </p:txBody>
      </p:sp>
      <p:sp>
        <p:nvSpPr>
          <p:cNvPr id="694" name="Google Shape;694;p55"/>
          <p:cNvSpPr/>
          <p:nvPr/>
        </p:nvSpPr>
        <p:spPr>
          <a:xfrm>
            <a:off x="6567838" y="4435200"/>
            <a:ext cx="1436100" cy="572700"/>
          </a:xfrm>
          <a:prstGeom prst="rect">
            <a:avLst/>
          </a:prstGeom>
          <a:solidFill>
            <a:srgbClr val="EA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Wires</a:t>
            </a:r>
            <a:endParaRPr/>
          </a:p>
        </p:txBody>
      </p:sp>
      <p:sp>
        <p:nvSpPr>
          <p:cNvPr id="695" name="Google Shape;695;p55"/>
          <p:cNvSpPr/>
          <p:nvPr/>
        </p:nvSpPr>
        <p:spPr>
          <a:xfrm>
            <a:off x="2857525" y="1301150"/>
            <a:ext cx="1164900" cy="520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000"/>
              <a:t>GET / HTTP/1.1</a:t>
            </a:r>
            <a:endParaRPr sz="1000"/>
          </a:p>
          <a:p>
            <a:pPr marL="0" lvl="0" indent="0" algn="l" rtl="0">
              <a:spcBef>
                <a:spcPts val="0"/>
              </a:spcBef>
              <a:spcAft>
                <a:spcPts val="0"/>
              </a:spcAft>
              <a:buNone/>
            </a:pPr>
            <a:r>
              <a:rPr lang="en" sz="1000"/>
              <a:t>...</a:t>
            </a:r>
            <a:endParaRPr sz="1000"/>
          </a:p>
        </p:txBody>
      </p:sp>
      <p:sp>
        <p:nvSpPr>
          <p:cNvPr id="696" name="Google Shape;696;p5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39</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20"/>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Today: Intro to Networking</a:t>
            </a:r>
            <a:endParaRPr/>
          </a:p>
        </p:txBody>
      </p:sp>
      <p:sp>
        <p:nvSpPr>
          <p:cNvPr id="95" name="Google Shape;95;p20"/>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Internet: A global network of computers</a:t>
            </a:r>
            <a:endParaRPr/>
          </a:p>
          <a:p>
            <a:pPr marL="457200" lvl="0" indent="-342900" algn="l" rtl="0">
              <a:spcBef>
                <a:spcPts val="0"/>
              </a:spcBef>
              <a:spcAft>
                <a:spcPts val="0"/>
              </a:spcAft>
              <a:buSzPts val="1800"/>
              <a:buChar char="●"/>
            </a:pPr>
            <a:r>
              <a:rPr lang="en"/>
              <a:t>OSI model: A layered model of protocols</a:t>
            </a:r>
            <a:endParaRPr/>
          </a:p>
        </p:txBody>
      </p:sp>
      <p:sp>
        <p:nvSpPr>
          <p:cNvPr id="96" name="Google Shape;96;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700"/>
        <p:cNvGrpSpPr/>
        <p:nvPr/>
      </p:nvGrpSpPr>
      <p:grpSpPr>
        <a:xfrm>
          <a:off x="0" y="0"/>
          <a:ext cx="0" cy="0"/>
          <a:chOff x="0" y="0"/>
          <a:chExt cx="0" cy="0"/>
        </a:xfrm>
      </p:grpSpPr>
      <p:sp>
        <p:nvSpPr>
          <p:cNvPr id="701" name="Google Shape;701;p56"/>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Example: HTTP Request</a:t>
            </a:r>
            <a:endParaRPr/>
          </a:p>
        </p:txBody>
      </p:sp>
      <p:sp>
        <p:nvSpPr>
          <p:cNvPr id="702" name="Google Shape;702;p56"/>
          <p:cNvSpPr/>
          <p:nvPr/>
        </p:nvSpPr>
        <p:spPr>
          <a:xfrm>
            <a:off x="1140063" y="1274900"/>
            <a:ext cx="1436100" cy="5727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HTTP</a:t>
            </a:r>
            <a:endParaRPr/>
          </a:p>
        </p:txBody>
      </p:sp>
      <p:sp>
        <p:nvSpPr>
          <p:cNvPr id="703" name="Google Shape;703;p56"/>
          <p:cNvSpPr/>
          <p:nvPr/>
        </p:nvSpPr>
        <p:spPr>
          <a:xfrm>
            <a:off x="1140063" y="2064975"/>
            <a:ext cx="1436100" cy="5727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TCP</a:t>
            </a:r>
            <a:endParaRPr/>
          </a:p>
        </p:txBody>
      </p:sp>
      <p:sp>
        <p:nvSpPr>
          <p:cNvPr id="704" name="Google Shape;704;p56"/>
          <p:cNvSpPr/>
          <p:nvPr/>
        </p:nvSpPr>
        <p:spPr>
          <a:xfrm>
            <a:off x="1140063" y="2855050"/>
            <a:ext cx="1436100" cy="5727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IP</a:t>
            </a:r>
            <a:endParaRPr/>
          </a:p>
        </p:txBody>
      </p:sp>
      <p:sp>
        <p:nvSpPr>
          <p:cNvPr id="705" name="Google Shape;705;p56"/>
          <p:cNvSpPr/>
          <p:nvPr/>
        </p:nvSpPr>
        <p:spPr>
          <a:xfrm>
            <a:off x="1140063" y="3645125"/>
            <a:ext cx="1436100" cy="572700"/>
          </a:xfrm>
          <a:prstGeom prst="rect">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Ethernet</a:t>
            </a:r>
            <a:endParaRPr/>
          </a:p>
        </p:txBody>
      </p:sp>
      <p:sp>
        <p:nvSpPr>
          <p:cNvPr id="706" name="Google Shape;706;p56"/>
          <p:cNvSpPr/>
          <p:nvPr/>
        </p:nvSpPr>
        <p:spPr>
          <a:xfrm>
            <a:off x="1140063" y="4435200"/>
            <a:ext cx="1436100" cy="572700"/>
          </a:xfrm>
          <a:prstGeom prst="rect">
            <a:avLst/>
          </a:prstGeom>
          <a:solidFill>
            <a:srgbClr val="EA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Wires</a:t>
            </a:r>
            <a:endParaRPr/>
          </a:p>
        </p:txBody>
      </p:sp>
      <p:sp>
        <p:nvSpPr>
          <p:cNvPr id="707" name="Google Shape;707;p56"/>
          <p:cNvSpPr/>
          <p:nvPr/>
        </p:nvSpPr>
        <p:spPr>
          <a:xfrm>
            <a:off x="6567838" y="1274900"/>
            <a:ext cx="1436100" cy="5727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HTTP</a:t>
            </a:r>
            <a:endParaRPr/>
          </a:p>
        </p:txBody>
      </p:sp>
      <p:sp>
        <p:nvSpPr>
          <p:cNvPr id="708" name="Google Shape;708;p56"/>
          <p:cNvSpPr/>
          <p:nvPr/>
        </p:nvSpPr>
        <p:spPr>
          <a:xfrm>
            <a:off x="6567838" y="2064975"/>
            <a:ext cx="1436100" cy="5727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TCP</a:t>
            </a:r>
            <a:endParaRPr/>
          </a:p>
        </p:txBody>
      </p:sp>
      <p:sp>
        <p:nvSpPr>
          <p:cNvPr id="709" name="Google Shape;709;p56"/>
          <p:cNvSpPr/>
          <p:nvPr/>
        </p:nvSpPr>
        <p:spPr>
          <a:xfrm>
            <a:off x="6567838" y="2855050"/>
            <a:ext cx="1436100" cy="5727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IP</a:t>
            </a:r>
            <a:endParaRPr/>
          </a:p>
        </p:txBody>
      </p:sp>
      <p:sp>
        <p:nvSpPr>
          <p:cNvPr id="710" name="Google Shape;710;p56"/>
          <p:cNvSpPr/>
          <p:nvPr/>
        </p:nvSpPr>
        <p:spPr>
          <a:xfrm>
            <a:off x="6567838" y="3645125"/>
            <a:ext cx="1436100" cy="572700"/>
          </a:xfrm>
          <a:prstGeom prst="rect">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Ethernet</a:t>
            </a:r>
            <a:endParaRPr/>
          </a:p>
        </p:txBody>
      </p:sp>
      <p:sp>
        <p:nvSpPr>
          <p:cNvPr id="711" name="Google Shape;711;p56"/>
          <p:cNvSpPr/>
          <p:nvPr/>
        </p:nvSpPr>
        <p:spPr>
          <a:xfrm>
            <a:off x="6567838" y="4435200"/>
            <a:ext cx="1436100" cy="572700"/>
          </a:xfrm>
          <a:prstGeom prst="rect">
            <a:avLst/>
          </a:prstGeom>
          <a:solidFill>
            <a:srgbClr val="EA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Wires</a:t>
            </a:r>
            <a:endParaRPr/>
          </a:p>
        </p:txBody>
      </p:sp>
      <p:sp>
        <p:nvSpPr>
          <p:cNvPr id="712" name="Google Shape;712;p56"/>
          <p:cNvSpPr/>
          <p:nvPr/>
        </p:nvSpPr>
        <p:spPr>
          <a:xfrm>
            <a:off x="2819425" y="1597275"/>
            <a:ext cx="1436100" cy="10698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000"/>
              <a:t>From: Port 1234</a:t>
            </a:r>
            <a:endParaRPr sz="1000"/>
          </a:p>
          <a:p>
            <a:pPr marL="0" lvl="0" indent="0" algn="l" rtl="0">
              <a:spcBef>
                <a:spcPts val="0"/>
              </a:spcBef>
              <a:spcAft>
                <a:spcPts val="0"/>
              </a:spcAft>
              <a:buNone/>
            </a:pPr>
            <a:r>
              <a:rPr lang="en" sz="1000"/>
              <a:t>To: Port 80</a:t>
            </a:r>
            <a:endParaRPr sz="1000"/>
          </a:p>
        </p:txBody>
      </p:sp>
      <p:sp>
        <p:nvSpPr>
          <p:cNvPr id="713" name="Google Shape;713;p56"/>
          <p:cNvSpPr/>
          <p:nvPr/>
        </p:nvSpPr>
        <p:spPr>
          <a:xfrm>
            <a:off x="2955025" y="2091225"/>
            <a:ext cx="1164900" cy="520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000"/>
              <a:t>GET / HTTP/1.1</a:t>
            </a:r>
            <a:endParaRPr sz="1000"/>
          </a:p>
          <a:p>
            <a:pPr marL="0" lvl="0" indent="0" algn="l" rtl="0">
              <a:spcBef>
                <a:spcPts val="0"/>
              </a:spcBef>
              <a:spcAft>
                <a:spcPts val="0"/>
              </a:spcAft>
              <a:buNone/>
            </a:pPr>
            <a:r>
              <a:rPr lang="en" sz="1000"/>
              <a:t>...</a:t>
            </a:r>
            <a:endParaRPr sz="1000"/>
          </a:p>
        </p:txBody>
      </p:sp>
      <p:sp>
        <p:nvSpPr>
          <p:cNvPr id="714" name="Google Shape;714;p5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40</a:t>
            </a:fld>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718"/>
        <p:cNvGrpSpPr/>
        <p:nvPr/>
      </p:nvGrpSpPr>
      <p:grpSpPr>
        <a:xfrm>
          <a:off x="0" y="0"/>
          <a:ext cx="0" cy="0"/>
          <a:chOff x="0" y="0"/>
          <a:chExt cx="0" cy="0"/>
        </a:xfrm>
      </p:grpSpPr>
      <p:sp>
        <p:nvSpPr>
          <p:cNvPr id="719" name="Google Shape;719;p57"/>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Example: HTTP Request</a:t>
            </a:r>
            <a:endParaRPr/>
          </a:p>
        </p:txBody>
      </p:sp>
      <p:sp>
        <p:nvSpPr>
          <p:cNvPr id="720" name="Google Shape;720;p57"/>
          <p:cNvSpPr/>
          <p:nvPr/>
        </p:nvSpPr>
        <p:spPr>
          <a:xfrm>
            <a:off x="1140063" y="1274900"/>
            <a:ext cx="1436100" cy="5727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HTTP</a:t>
            </a:r>
            <a:endParaRPr/>
          </a:p>
        </p:txBody>
      </p:sp>
      <p:sp>
        <p:nvSpPr>
          <p:cNvPr id="721" name="Google Shape;721;p57"/>
          <p:cNvSpPr/>
          <p:nvPr/>
        </p:nvSpPr>
        <p:spPr>
          <a:xfrm>
            <a:off x="1140063" y="2064975"/>
            <a:ext cx="1436100" cy="5727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TCP</a:t>
            </a:r>
            <a:endParaRPr/>
          </a:p>
        </p:txBody>
      </p:sp>
      <p:sp>
        <p:nvSpPr>
          <p:cNvPr id="722" name="Google Shape;722;p57"/>
          <p:cNvSpPr/>
          <p:nvPr/>
        </p:nvSpPr>
        <p:spPr>
          <a:xfrm>
            <a:off x="1140063" y="2855050"/>
            <a:ext cx="1436100" cy="5727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IP</a:t>
            </a:r>
            <a:endParaRPr/>
          </a:p>
        </p:txBody>
      </p:sp>
      <p:sp>
        <p:nvSpPr>
          <p:cNvPr id="723" name="Google Shape;723;p57"/>
          <p:cNvSpPr/>
          <p:nvPr/>
        </p:nvSpPr>
        <p:spPr>
          <a:xfrm>
            <a:off x="1140063" y="3645125"/>
            <a:ext cx="1436100" cy="572700"/>
          </a:xfrm>
          <a:prstGeom prst="rect">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Ethernet</a:t>
            </a:r>
            <a:endParaRPr/>
          </a:p>
        </p:txBody>
      </p:sp>
      <p:sp>
        <p:nvSpPr>
          <p:cNvPr id="724" name="Google Shape;724;p57"/>
          <p:cNvSpPr/>
          <p:nvPr/>
        </p:nvSpPr>
        <p:spPr>
          <a:xfrm>
            <a:off x="1140063" y="4435200"/>
            <a:ext cx="1436100" cy="572700"/>
          </a:xfrm>
          <a:prstGeom prst="rect">
            <a:avLst/>
          </a:prstGeom>
          <a:solidFill>
            <a:srgbClr val="EA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Wires</a:t>
            </a:r>
            <a:endParaRPr/>
          </a:p>
        </p:txBody>
      </p:sp>
      <p:sp>
        <p:nvSpPr>
          <p:cNvPr id="725" name="Google Shape;725;p57"/>
          <p:cNvSpPr/>
          <p:nvPr/>
        </p:nvSpPr>
        <p:spPr>
          <a:xfrm>
            <a:off x="6567838" y="1274900"/>
            <a:ext cx="1436100" cy="5727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HTTP</a:t>
            </a:r>
            <a:endParaRPr/>
          </a:p>
        </p:txBody>
      </p:sp>
      <p:sp>
        <p:nvSpPr>
          <p:cNvPr id="726" name="Google Shape;726;p57"/>
          <p:cNvSpPr/>
          <p:nvPr/>
        </p:nvSpPr>
        <p:spPr>
          <a:xfrm>
            <a:off x="6567838" y="2064975"/>
            <a:ext cx="1436100" cy="5727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TCP</a:t>
            </a:r>
            <a:endParaRPr/>
          </a:p>
        </p:txBody>
      </p:sp>
      <p:sp>
        <p:nvSpPr>
          <p:cNvPr id="727" name="Google Shape;727;p57"/>
          <p:cNvSpPr/>
          <p:nvPr/>
        </p:nvSpPr>
        <p:spPr>
          <a:xfrm>
            <a:off x="6567838" y="2855050"/>
            <a:ext cx="1436100" cy="5727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IP</a:t>
            </a:r>
            <a:endParaRPr/>
          </a:p>
        </p:txBody>
      </p:sp>
      <p:sp>
        <p:nvSpPr>
          <p:cNvPr id="728" name="Google Shape;728;p57"/>
          <p:cNvSpPr/>
          <p:nvPr/>
        </p:nvSpPr>
        <p:spPr>
          <a:xfrm>
            <a:off x="6567838" y="3645125"/>
            <a:ext cx="1436100" cy="572700"/>
          </a:xfrm>
          <a:prstGeom prst="rect">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Ethernet</a:t>
            </a:r>
            <a:endParaRPr/>
          </a:p>
        </p:txBody>
      </p:sp>
      <p:sp>
        <p:nvSpPr>
          <p:cNvPr id="729" name="Google Shape;729;p57"/>
          <p:cNvSpPr/>
          <p:nvPr/>
        </p:nvSpPr>
        <p:spPr>
          <a:xfrm>
            <a:off x="6567838" y="4435200"/>
            <a:ext cx="1436100" cy="572700"/>
          </a:xfrm>
          <a:prstGeom prst="rect">
            <a:avLst/>
          </a:prstGeom>
          <a:solidFill>
            <a:srgbClr val="EA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Wires</a:t>
            </a:r>
            <a:endParaRPr/>
          </a:p>
        </p:txBody>
      </p:sp>
      <p:sp>
        <p:nvSpPr>
          <p:cNvPr id="730" name="Google Shape;730;p57"/>
          <p:cNvSpPr/>
          <p:nvPr/>
        </p:nvSpPr>
        <p:spPr>
          <a:xfrm>
            <a:off x="2912425" y="1941625"/>
            <a:ext cx="1725600" cy="16191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000"/>
              <a:t>From: 1.2.3.4</a:t>
            </a:r>
            <a:endParaRPr sz="1000"/>
          </a:p>
          <a:p>
            <a:pPr marL="0" lvl="0" indent="0" algn="l" rtl="0">
              <a:spcBef>
                <a:spcPts val="0"/>
              </a:spcBef>
              <a:spcAft>
                <a:spcPts val="0"/>
              </a:spcAft>
              <a:buNone/>
            </a:pPr>
            <a:r>
              <a:rPr lang="en" sz="1000"/>
              <a:t>To: 5.6.7.8</a:t>
            </a:r>
            <a:endParaRPr sz="1000"/>
          </a:p>
        </p:txBody>
      </p:sp>
      <p:sp>
        <p:nvSpPr>
          <p:cNvPr id="731" name="Google Shape;731;p57"/>
          <p:cNvSpPr/>
          <p:nvPr/>
        </p:nvSpPr>
        <p:spPr>
          <a:xfrm>
            <a:off x="3048025" y="2435475"/>
            <a:ext cx="1436100" cy="10698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000"/>
              <a:t>From: Port 1234</a:t>
            </a:r>
            <a:endParaRPr sz="1000"/>
          </a:p>
          <a:p>
            <a:pPr marL="0" lvl="0" indent="0" algn="l" rtl="0">
              <a:spcBef>
                <a:spcPts val="0"/>
              </a:spcBef>
              <a:spcAft>
                <a:spcPts val="0"/>
              </a:spcAft>
              <a:buNone/>
            </a:pPr>
            <a:r>
              <a:rPr lang="en" sz="1000"/>
              <a:t>To: Port 80</a:t>
            </a:r>
            <a:endParaRPr sz="1000"/>
          </a:p>
        </p:txBody>
      </p:sp>
      <p:sp>
        <p:nvSpPr>
          <p:cNvPr id="732" name="Google Shape;732;p57"/>
          <p:cNvSpPr/>
          <p:nvPr/>
        </p:nvSpPr>
        <p:spPr>
          <a:xfrm>
            <a:off x="3183625" y="2929425"/>
            <a:ext cx="1164900" cy="520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000"/>
              <a:t>GET / HTTP/1.1</a:t>
            </a:r>
            <a:endParaRPr sz="1000"/>
          </a:p>
          <a:p>
            <a:pPr marL="0" lvl="0" indent="0" algn="l" rtl="0">
              <a:spcBef>
                <a:spcPts val="0"/>
              </a:spcBef>
              <a:spcAft>
                <a:spcPts val="0"/>
              </a:spcAft>
              <a:buNone/>
            </a:pPr>
            <a:r>
              <a:rPr lang="en" sz="1000"/>
              <a:t>...</a:t>
            </a:r>
            <a:endParaRPr sz="1000"/>
          </a:p>
        </p:txBody>
      </p:sp>
      <p:sp>
        <p:nvSpPr>
          <p:cNvPr id="733" name="Google Shape;733;p57"/>
          <p:cNvSpPr txBox="1"/>
          <p:nvPr/>
        </p:nvSpPr>
        <p:spPr>
          <a:xfrm>
            <a:off x="3582875" y="1384800"/>
            <a:ext cx="2088300" cy="400200"/>
          </a:xfrm>
          <a:prstGeom prst="rect">
            <a:avLst/>
          </a:prstGeom>
          <a:solidFill>
            <a:schemeClr val="accent4"/>
          </a:solidFill>
          <a:ln w="19050" cap="flat" cmpd="sng">
            <a:solidFill>
              <a:schemeClr val="dk1"/>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a:t>Final destination</a:t>
            </a:r>
            <a:endParaRPr/>
          </a:p>
        </p:txBody>
      </p:sp>
      <p:cxnSp>
        <p:nvCxnSpPr>
          <p:cNvPr id="734" name="Google Shape;734;p57"/>
          <p:cNvCxnSpPr>
            <a:stCxn id="733" idx="2"/>
          </p:cNvCxnSpPr>
          <p:nvPr/>
        </p:nvCxnSpPr>
        <p:spPr>
          <a:xfrm flipH="1">
            <a:off x="3670925" y="1785000"/>
            <a:ext cx="956100" cy="486300"/>
          </a:xfrm>
          <a:prstGeom prst="straightConnector1">
            <a:avLst/>
          </a:prstGeom>
          <a:noFill/>
          <a:ln w="9525" cap="flat" cmpd="sng">
            <a:solidFill>
              <a:schemeClr val="dk2"/>
            </a:solidFill>
            <a:prstDash val="solid"/>
            <a:round/>
            <a:headEnd type="none" w="med" len="med"/>
            <a:tailEnd type="triangle" w="med" len="med"/>
          </a:ln>
        </p:spPr>
      </p:cxnSp>
      <p:sp>
        <p:nvSpPr>
          <p:cNvPr id="735" name="Google Shape;735;p5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41</a:t>
            </a:fld>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739"/>
        <p:cNvGrpSpPr/>
        <p:nvPr/>
      </p:nvGrpSpPr>
      <p:grpSpPr>
        <a:xfrm>
          <a:off x="0" y="0"/>
          <a:ext cx="0" cy="0"/>
          <a:chOff x="0" y="0"/>
          <a:chExt cx="0" cy="0"/>
        </a:xfrm>
      </p:grpSpPr>
      <p:sp>
        <p:nvSpPr>
          <p:cNvPr id="740" name="Google Shape;740;p58"/>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Example: HTTP Request</a:t>
            </a:r>
            <a:endParaRPr/>
          </a:p>
        </p:txBody>
      </p:sp>
      <p:sp>
        <p:nvSpPr>
          <p:cNvPr id="741" name="Google Shape;741;p58"/>
          <p:cNvSpPr/>
          <p:nvPr/>
        </p:nvSpPr>
        <p:spPr>
          <a:xfrm>
            <a:off x="1140063" y="1274900"/>
            <a:ext cx="1436100" cy="5727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HTTP</a:t>
            </a:r>
            <a:endParaRPr/>
          </a:p>
        </p:txBody>
      </p:sp>
      <p:sp>
        <p:nvSpPr>
          <p:cNvPr id="742" name="Google Shape;742;p58"/>
          <p:cNvSpPr/>
          <p:nvPr/>
        </p:nvSpPr>
        <p:spPr>
          <a:xfrm>
            <a:off x="1140063" y="2064975"/>
            <a:ext cx="1436100" cy="5727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TCP</a:t>
            </a:r>
            <a:endParaRPr/>
          </a:p>
        </p:txBody>
      </p:sp>
      <p:sp>
        <p:nvSpPr>
          <p:cNvPr id="743" name="Google Shape;743;p58"/>
          <p:cNvSpPr/>
          <p:nvPr/>
        </p:nvSpPr>
        <p:spPr>
          <a:xfrm>
            <a:off x="1140063" y="2855050"/>
            <a:ext cx="1436100" cy="5727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IP</a:t>
            </a:r>
            <a:endParaRPr/>
          </a:p>
        </p:txBody>
      </p:sp>
      <p:sp>
        <p:nvSpPr>
          <p:cNvPr id="744" name="Google Shape;744;p58"/>
          <p:cNvSpPr/>
          <p:nvPr/>
        </p:nvSpPr>
        <p:spPr>
          <a:xfrm>
            <a:off x="1140063" y="3645125"/>
            <a:ext cx="1436100" cy="572700"/>
          </a:xfrm>
          <a:prstGeom prst="rect">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Ethernet</a:t>
            </a:r>
            <a:endParaRPr/>
          </a:p>
        </p:txBody>
      </p:sp>
      <p:sp>
        <p:nvSpPr>
          <p:cNvPr id="745" name="Google Shape;745;p58"/>
          <p:cNvSpPr/>
          <p:nvPr/>
        </p:nvSpPr>
        <p:spPr>
          <a:xfrm>
            <a:off x="1140063" y="4435200"/>
            <a:ext cx="1436100" cy="572700"/>
          </a:xfrm>
          <a:prstGeom prst="rect">
            <a:avLst/>
          </a:prstGeom>
          <a:solidFill>
            <a:srgbClr val="EA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Wires</a:t>
            </a:r>
            <a:endParaRPr/>
          </a:p>
        </p:txBody>
      </p:sp>
      <p:sp>
        <p:nvSpPr>
          <p:cNvPr id="746" name="Google Shape;746;p58"/>
          <p:cNvSpPr/>
          <p:nvPr/>
        </p:nvSpPr>
        <p:spPr>
          <a:xfrm>
            <a:off x="6567838" y="1274900"/>
            <a:ext cx="1436100" cy="5727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HTTP</a:t>
            </a:r>
            <a:endParaRPr/>
          </a:p>
        </p:txBody>
      </p:sp>
      <p:sp>
        <p:nvSpPr>
          <p:cNvPr id="747" name="Google Shape;747;p58"/>
          <p:cNvSpPr/>
          <p:nvPr/>
        </p:nvSpPr>
        <p:spPr>
          <a:xfrm>
            <a:off x="6567838" y="2064975"/>
            <a:ext cx="1436100" cy="5727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TCP</a:t>
            </a:r>
            <a:endParaRPr/>
          </a:p>
        </p:txBody>
      </p:sp>
      <p:sp>
        <p:nvSpPr>
          <p:cNvPr id="748" name="Google Shape;748;p58"/>
          <p:cNvSpPr/>
          <p:nvPr/>
        </p:nvSpPr>
        <p:spPr>
          <a:xfrm>
            <a:off x="6567838" y="2855050"/>
            <a:ext cx="1436100" cy="5727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IP</a:t>
            </a:r>
            <a:endParaRPr/>
          </a:p>
        </p:txBody>
      </p:sp>
      <p:sp>
        <p:nvSpPr>
          <p:cNvPr id="749" name="Google Shape;749;p58"/>
          <p:cNvSpPr/>
          <p:nvPr/>
        </p:nvSpPr>
        <p:spPr>
          <a:xfrm>
            <a:off x="6567838" y="3645125"/>
            <a:ext cx="1436100" cy="572700"/>
          </a:xfrm>
          <a:prstGeom prst="rect">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Ethernet</a:t>
            </a:r>
            <a:endParaRPr/>
          </a:p>
        </p:txBody>
      </p:sp>
      <p:sp>
        <p:nvSpPr>
          <p:cNvPr id="750" name="Google Shape;750;p58"/>
          <p:cNvSpPr/>
          <p:nvPr/>
        </p:nvSpPr>
        <p:spPr>
          <a:xfrm>
            <a:off x="6567838" y="4435200"/>
            <a:ext cx="1436100" cy="572700"/>
          </a:xfrm>
          <a:prstGeom prst="rect">
            <a:avLst/>
          </a:prstGeom>
          <a:solidFill>
            <a:srgbClr val="EA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Wires</a:t>
            </a:r>
            <a:endParaRPr/>
          </a:p>
        </p:txBody>
      </p:sp>
      <p:sp>
        <p:nvSpPr>
          <p:cNvPr id="751" name="Google Shape;751;p58"/>
          <p:cNvSpPr/>
          <p:nvPr/>
        </p:nvSpPr>
        <p:spPr>
          <a:xfrm>
            <a:off x="2897425" y="2139450"/>
            <a:ext cx="2042100" cy="2176200"/>
          </a:xfrm>
          <a:prstGeom prst="rect">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000"/>
              <a:t>From: 20:61:84:3a:a9:52</a:t>
            </a:r>
            <a:endParaRPr sz="1000"/>
          </a:p>
          <a:p>
            <a:pPr marL="0" lvl="0" indent="0" algn="l" rtl="0">
              <a:spcBef>
                <a:spcPts val="0"/>
              </a:spcBef>
              <a:spcAft>
                <a:spcPts val="0"/>
              </a:spcAft>
              <a:buNone/>
            </a:pPr>
            <a:r>
              <a:rPr lang="en" sz="1000"/>
              <a:t>To: 6d:36:ff:4a:32:92</a:t>
            </a:r>
            <a:endParaRPr sz="1000"/>
          </a:p>
        </p:txBody>
      </p:sp>
      <p:sp>
        <p:nvSpPr>
          <p:cNvPr id="752" name="Google Shape;752;p58"/>
          <p:cNvSpPr/>
          <p:nvPr/>
        </p:nvSpPr>
        <p:spPr>
          <a:xfrm>
            <a:off x="3064825" y="2627425"/>
            <a:ext cx="1725600" cy="16191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000"/>
              <a:t>From: 1.2.3.4</a:t>
            </a:r>
            <a:endParaRPr sz="1000"/>
          </a:p>
          <a:p>
            <a:pPr marL="0" lvl="0" indent="0" algn="l" rtl="0">
              <a:spcBef>
                <a:spcPts val="0"/>
              </a:spcBef>
              <a:spcAft>
                <a:spcPts val="0"/>
              </a:spcAft>
              <a:buNone/>
            </a:pPr>
            <a:r>
              <a:rPr lang="en" sz="1000"/>
              <a:t>To: 5.6.7.8</a:t>
            </a:r>
            <a:endParaRPr sz="1000"/>
          </a:p>
        </p:txBody>
      </p:sp>
      <p:sp>
        <p:nvSpPr>
          <p:cNvPr id="753" name="Google Shape;753;p58"/>
          <p:cNvSpPr/>
          <p:nvPr/>
        </p:nvSpPr>
        <p:spPr>
          <a:xfrm>
            <a:off x="3200425" y="3121275"/>
            <a:ext cx="1436100" cy="10698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000"/>
              <a:t>From: Port 1234</a:t>
            </a:r>
            <a:endParaRPr sz="1000"/>
          </a:p>
          <a:p>
            <a:pPr marL="0" lvl="0" indent="0" algn="l" rtl="0">
              <a:spcBef>
                <a:spcPts val="0"/>
              </a:spcBef>
              <a:spcAft>
                <a:spcPts val="0"/>
              </a:spcAft>
              <a:buNone/>
            </a:pPr>
            <a:r>
              <a:rPr lang="en" sz="1000"/>
              <a:t>To: Port 80</a:t>
            </a:r>
            <a:endParaRPr sz="1000"/>
          </a:p>
        </p:txBody>
      </p:sp>
      <p:sp>
        <p:nvSpPr>
          <p:cNvPr id="754" name="Google Shape;754;p58"/>
          <p:cNvSpPr/>
          <p:nvPr/>
        </p:nvSpPr>
        <p:spPr>
          <a:xfrm>
            <a:off x="3336025" y="3615225"/>
            <a:ext cx="1164900" cy="520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000"/>
              <a:t>GET / HTTP/1.1</a:t>
            </a:r>
            <a:endParaRPr sz="1000"/>
          </a:p>
          <a:p>
            <a:pPr marL="0" lvl="0" indent="0" algn="l" rtl="0">
              <a:spcBef>
                <a:spcPts val="0"/>
              </a:spcBef>
              <a:spcAft>
                <a:spcPts val="0"/>
              </a:spcAft>
              <a:buNone/>
            </a:pPr>
            <a:r>
              <a:rPr lang="en" sz="1000"/>
              <a:t>...</a:t>
            </a:r>
            <a:endParaRPr sz="1000"/>
          </a:p>
        </p:txBody>
      </p:sp>
      <p:sp>
        <p:nvSpPr>
          <p:cNvPr id="755" name="Google Shape;755;p58"/>
          <p:cNvSpPr txBox="1"/>
          <p:nvPr/>
        </p:nvSpPr>
        <p:spPr>
          <a:xfrm>
            <a:off x="4227625" y="1509375"/>
            <a:ext cx="2088300" cy="400200"/>
          </a:xfrm>
          <a:prstGeom prst="rect">
            <a:avLst/>
          </a:prstGeom>
          <a:solidFill>
            <a:schemeClr val="accent4"/>
          </a:solidFill>
          <a:ln w="19050" cap="flat" cmpd="sng">
            <a:solidFill>
              <a:schemeClr val="dk1"/>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a:t>Address of next hop</a:t>
            </a:r>
            <a:endParaRPr/>
          </a:p>
        </p:txBody>
      </p:sp>
      <p:cxnSp>
        <p:nvCxnSpPr>
          <p:cNvPr id="756" name="Google Shape;756;p58"/>
          <p:cNvCxnSpPr>
            <a:stCxn id="755" idx="2"/>
          </p:cNvCxnSpPr>
          <p:nvPr/>
        </p:nvCxnSpPr>
        <p:spPr>
          <a:xfrm flipH="1">
            <a:off x="4227475" y="1909575"/>
            <a:ext cx="1044300" cy="559500"/>
          </a:xfrm>
          <a:prstGeom prst="straightConnector1">
            <a:avLst/>
          </a:prstGeom>
          <a:noFill/>
          <a:ln w="9525" cap="flat" cmpd="sng">
            <a:solidFill>
              <a:schemeClr val="dk2"/>
            </a:solidFill>
            <a:prstDash val="solid"/>
            <a:round/>
            <a:headEnd type="none" w="med" len="med"/>
            <a:tailEnd type="triangle" w="med" len="med"/>
          </a:ln>
        </p:spPr>
      </p:cxnSp>
      <p:sp>
        <p:nvSpPr>
          <p:cNvPr id="757" name="Google Shape;757;p5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42</a:t>
            </a:fld>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761"/>
        <p:cNvGrpSpPr/>
        <p:nvPr/>
      </p:nvGrpSpPr>
      <p:grpSpPr>
        <a:xfrm>
          <a:off x="0" y="0"/>
          <a:ext cx="0" cy="0"/>
          <a:chOff x="0" y="0"/>
          <a:chExt cx="0" cy="0"/>
        </a:xfrm>
      </p:grpSpPr>
      <p:sp>
        <p:nvSpPr>
          <p:cNvPr id="762" name="Google Shape;762;p59"/>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Example: HTTP Request</a:t>
            </a:r>
            <a:endParaRPr/>
          </a:p>
        </p:txBody>
      </p:sp>
      <p:sp>
        <p:nvSpPr>
          <p:cNvPr id="763" name="Google Shape;763;p59"/>
          <p:cNvSpPr/>
          <p:nvPr/>
        </p:nvSpPr>
        <p:spPr>
          <a:xfrm>
            <a:off x="1140063" y="1274900"/>
            <a:ext cx="1436100" cy="5727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HTTP</a:t>
            </a:r>
            <a:endParaRPr/>
          </a:p>
        </p:txBody>
      </p:sp>
      <p:sp>
        <p:nvSpPr>
          <p:cNvPr id="764" name="Google Shape;764;p59"/>
          <p:cNvSpPr/>
          <p:nvPr/>
        </p:nvSpPr>
        <p:spPr>
          <a:xfrm>
            <a:off x="1140063" y="2064975"/>
            <a:ext cx="1436100" cy="5727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TCP</a:t>
            </a:r>
            <a:endParaRPr/>
          </a:p>
        </p:txBody>
      </p:sp>
      <p:sp>
        <p:nvSpPr>
          <p:cNvPr id="765" name="Google Shape;765;p59"/>
          <p:cNvSpPr/>
          <p:nvPr/>
        </p:nvSpPr>
        <p:spPr>
          <a:xfrm>
            <a:off x="1140063" y="2855050"/>
            <a:ext cx="1436100" cy="5727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IP</a:t>
            </a:r>
            <a:endParaRPr/>
          </a:p>
        </p:txBody>
      </p:sp>
      <p:sp>
        <p:nvSpPr>
          <p:cNvPr id="766" name="Google Shape;766;p59"/>
          <p:cNvSpPr/>
          <p:nvPr/>
        </p:nvSpPr>
        <p:spPr>
          <a:xfrm>
            <a:off x="1140063" y="3645125"/>
            <a:ext cx="1436100" cy="572700"/>
          </a:xfrm>
          <a:prstGeom prst="rect">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Ethernet</a:t>
            </a:r>
            <a:endParaRPr/>
          </a:p>
        </p:txBody>
      </p:sp>
      <p:sp>
        <p:nvSpPr>
          <p:cNvPr id="767" name="Google Shape;767;p59"/>
          <p:cNvSpPr/>
          <p:nvPr/>
        </p:nvSpPr>
        <p:spPr>
          <a:xfrm>
            <a:off x="1140063" y="4435200"/>
            <a:ext cx="1436100" cy="572700"/>
          </a:xfrm>
          <a:prstGeom prst="rect">
            <a:avLst/>
          </a:prstGeom>
          <a:solidFill>
            <a:srgbClr val="EA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Wires</a:t>
            </a:r>
            <a:endParaRPr/>
          </a:p>
        </p:txBody>
      </p:sp>
      <p:sp>
        <p:nvSpPr>
          <p:cNvPr id="768" name="Google Shape;768;p59"/>
          <p:cNvSpPr/>
          <p:nvPr/>
        </p:nvSpPr>
        <p:spPr>
          <a:xfrm>
            <a:off x="6567838" y="1274900"/>
            <a:ext cx="1436100" cy="5727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HTTP</a:t>
            </a:r>
            <a:endParaRPr/>
          </a:p>
        </p:txBody>
      </p:sp>
      <p:sp>
        <p:nvSpPr>
          <p:cNvPr id="769" name="Google Shape;769;p59"/>
          <p:cNvSpPr/>
          <p:nvPr/>
        </p:nvSpPr>
        <p:spPr>
          <a:xfrm>
            <a:off x="6567838" y="2064975"/>
            <a:ext cx="1436100" cy="5727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TCP</a:t>
            </a:r>
            <a:endParaRPr/>
          </a:p>
        </p:txBody>
      </p:sp>
      <p:sp>
        <p:nvSpPr>
          <p:cNvPr id="770" name="Google Shape;770;p59"/>
          <p:cNvSpPr/>
          <p:nvPr/>
        </p:nvSpPr>
        <p:spPr>
          <a:xfrm>
            <a:off x="6567838" y="2855050"/>
            <a:ext cx="1436100" cy="5727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IP</a:t>
            </a:r>
            <a:endParaRPr/>
          </a:p>
        </p:txBody>
      </p:sp>
      <p:sp>
        <p:nvSpPr>
          <p:cNvPr id="771" name="Google Shape;771;p59"/>
          <p:cNvSpPr/>
          <p:nvPr/>
        </p:nvSpPr>
        <p:spPr>
          <a:xfrm>
            <a:off x="6567838" y="3645125"/>
            <a:ext cx="1436100" cy="572700"/>
          </a:xfrm>
          <a:prstGeom prst="rect">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Ethernet</a:t>
            </a:r>
            <a:endParaRPr/>
          </a:p>
        </p:txBody>
      </p:sp>
      <p:sp>
        <p:nvSpPr>
          <p:cNvPr id="772" name="Google Shape;772;p59"/>
          <p:cNvSpPr/>
          <p:nvPr/>
        </p:nvSpPr>
        <p:spPr>
          <a:xfrm>
            <a:off x="6567838" y="4435200"/>
            <a:ext cx="1436100" cy="572700"/>
          </a:xfrm>
          <a:prstGeom prst="rect">
            <a:avLst/>
          </a:prstGeom>
          <a:solidFill>
            <a:srgbClr val="EA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Wires</a:t>
            </a:r>
            <a:endParaRPr/>
          </a:p>
        </p:txBody>
      </p:sp>
      <p:sp>
        <p:nvSpPr>
          <p:cNvPr id="773" name="Google Shape;773;p59"/>
          <p:cNvSpPr/>
          <p:nvPr/>
        </p:nvSpPr>
        <p:spPr>
          <a:xfrm>
            <a:off x="2897425" y="2825250"/>
            <a:ext cx="2042100" cy="2176200"/>
          </a:xfrm>
          <a:prstGeom prst="rect">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000"/>
              <a:t>From: 20:61:84:3a:a9:52</a:t>
            </a:r>
            <a:endParaRPr sz="1000"/>
          </a:p>
          <a:p>
            <a:pPr marL="0" lvl="0" indent="0" algn="l" rtl="0">
              <a:spcBef>
                <a:spcPts val="0"/>
              </a:spcBef>
              <a:spcAft>
                <a:spcPts val="0"/>
              </a:spcAft>
              <a:buNone/>
            </a:pPr>
            <a:r>
              <a:rPr lang="en" sz="1000"/>
              <a:t>To: 6d:36:ff:4a:32:92</a:t>
            </a:r>
            <a:endParaRPr sz="1000"/>
          </a:p>
        </p:txBody>
      </p:sp>
      <p:sp>
        <p:nvSpPr>
          <p:cNvPr id="774" name="Google Shape;774;p59"/>
          <p:cNvSpPr/>
          <p:nvPr/>
        </p:nvSpPr>
        <p:spPr>
          <a:xfrm>
            <a:off x="3064825" y="3313225"/>
            <a:ext cx="1725600" cy="16191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000"/>
              <a:t>From: 1.2.3.4</a:t>
            </a:r>
            <a:endParaRPr sz="1000"/>
          </a:p>
          <a:p>
            <a:pPr marL="0" lvl="0" indent="0" algn="l" rtl="0">
              <a:spcBef>
                <a:spcPts val="0"/>
              </a:spcBef>
              <a:spcAft>
                <a:spcPts val="0"/>
              </a:spcAft>
              <a:buNone/>
            </a:pPr>
            <a:r>
              <a:rPr lang="en" sz="1000"/>
              <a:t>To: 5.6.7.8</a:t>
            </a:r>
            <a:endParaRPr sz="1000"/>
          </a:p>
        </p:txBody>
      </p:sp>
      <p:sp>
        <p:nvSpPr>
          <p:cNvPr id="775" name="Google Shape;775;p59"/>
          <p:cNvSpPr/>
          <p:nvPr/>
        </p:nvSpPr>
        <p:spPr>
          <a:xfrm>
            <a:off x="3200425" y="3807075"/>
            <a:ext cx="1436100" cy="10698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000"/>
              <a:t>From: Port 1234</a:t>
            </a:r>
            <a:endParaRPr sz="1000"/>
          </a:p>
          <a:p>
            <a:pPr marL="0" lvl="0" indent="0" algn="l" rtl="0">
              <a:spcBef>
                <a:spcPts val="0"/>
              </a:spcBef>
              <a:spcAft>
                <a:spcPts val="0"/>
              </a:spcAft>
              <a:buNone/>
            </a:pPr>
            <a:r>
              <a:rPr lang="en" sz="1000"/>
              <a:t>To: Port 80</a:t>
            </a:r>
            <a:endParaRPr sz="1000"/>
          </a:p>
        </p:txBody>
      </p:sp>
      <p:sp>
        <p:nvSpPr>
          <p:cNvPr id="776" name="Google Shape;776;p59"/>
          <p:cNvSpPr/>
          <p:nvPr/>
        </p:nvSpPr>
        <p:spPr>
          <a:xfrm>
            <a:off x="3336025" y="4301025"/>
            <a:ext cx="1164900" cy="520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000"/>
              <a:t>GET / HTTP/1.1</a:t>
            </a:r>
            <a:endParaRPr sz="1000"/>
          </a:p>
          <a:p>
            <a:pPr marL="0" lvl="0" indent="0" algn="l" rtl="0">
              <a:spcBef>
                <a:spcPts val="0"/>
              </a:spcBef>
              <a:spcAft>
                <a:spcPts val="0"/>
              </a:spcAft>
              <a:buNone/>
            </a:pPr>
            <a:r>
              <a:rPr lang="en" sz="1000"/>
              <a:t>...</a:t>
            </a:r>
            <a:endParaRPr sz="1000"/>
          </a:p>
        </p:txBody>
      </p:sp>
      <p:sp>
        <p:nvSpPr>
          <p:cNvPr id="777" name="Google Shape;777;p59"/>
          <p:cNvSpPr/>
          <p:nvPr/>
        </p:nvSpPr>
        <p:spPr>
          <a:xfrm>
            <a:off x="2751324" y="2285950"/>
            <a:ext cx="2334300" cy="572700"/>
          </a:xfrm>
          <a:prstGeom prst="rect">
            <a:avLst/>
          </a:prstGeom>
          <a:solidFill>
            <a:srgbClr val="EA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Converted into bits and transmitted</a:t>
            </a:r>
            <a:endParaRPr/>
          </a:p>
        </p:txBody>
      </p:sp>
      <p:sp>
        <p:nvSpPr>
          <p:cNvPr id="778" name="Google Shape;778;p5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43</a:t>
            </a:fld>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782"/>
        <p:cNvGrpSpPr/>
        <p:nvPr/>
      </p:nvGrpSpPr>
      <p:grpSpPr>
        <a:xfrm>
          <a:off x="0" y="0"/>
          <a:ext cx="0" cy="0"/>
          <a:chOff x="0" y="0"/>
          <a:chExt cx="0" cy="0"/>
        </a:xfrm>
      </p:grpSpPr>
      <p:sp>
        <p:nvSpPr>
          <p:cNvPr id="783" name="Google Shape;783;p60"/>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Example: HTTP Request</a:t>
            </a:r>
            <a:endParaRPr/>
          </a:p>
        </p:txBody>
      </p:sp>
      <p:sp>
        <p:nvSpPr>
          <p:cNvPr id="784" name="Google Shape;784;p60"/>
          <p:cNvSpPr/>
          <p:nvPr/>
        </p:nvSpPr>
        <p:spPr>
          <a:xfrm>
            <a:off x="1140063" y="1274900"/>
            <a:ext cx="1436100" cy="5727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HTTP</a:t>
            </a:r>
            <a:endParaRPr/>
          </a:p>
        </p:txBody>
      </p:sp>
      <p:sp>
        <p:nvSpPr>
          <p:cNvPr id="785" name="Google Shape;785;p60"/>
          <p:cNvSpPr/>
          <p:nvPr/>
        </p:nvSpPr>
        <p:spPr>
          <a:xfrm>
            <a:off x="1140063" y="2064975"/>
            <a:ext cx="1436100" cy="5727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TCP</a:t>
            </a:r>
            <a:endParaRPr/>
          </a:p>
        </p:txBody>
      </p:sp>
      <p:sp>
        <p:nvSpPr>
          <p:cNvPr id="786" name="Google Shape;786;p60"/>
          <p:cNvSpPr/>
          <p:nvPr/>
        </p:nvSpPr>
        <p:spPr>
          <a:xfrm>
            <a:off x="1140063" y="2855050"/>
            <a:ext cx="1436100" cy="5727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IP</a:t>
            </a:r>
            <a:endParaRPr/>
          </a:p>
        </p:txBody>
      </p:sp>
      <p:sp>
        <p:nvSpPr>
          <p:cNvPr id="787" name="Google Shape;787;p60"/>
          <p:cNvSpPr/>
          <p:nvPr/>
        </p:nvSpPr>
        <p:spPr>
          <a:xfrm>
            <a:off x="1140063" y="3645125"/>
            <a:ext cx="1436100" cy="572700"/>
          </a:xfrm>
          <a:prstGeom prst="rect">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Ethernet</a:t>
            </a:r>
            <a:endParaRPr/>
          </a:p>
        </p:txBody>
      </p:sp>
      <p:sp>
        <p:nvSpPr>
          <p:cNvPr id="788" name="Google Shape;788;p60"/>
          <p:cNvSpPr/>
          <p:nvPr/>
        </p:nvSpPr>
        <p:spPr>
          <a:xfrm>
            <a:off x="1140063" y="4435200"/>
            <a:ext cx="1436100" cy="572700"/>
          </a:xfrm>
          <a:prstGeom prst="rect">
            <a:avLst/>
          </a:prstGeom>
          <a:solidFill>
            <a:srgbClr val="EA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Wires</a:t>
            </a:r>
            <a:endParaRPr/>
          </a:p>
        </p:txBody>
      </p:sp>
      <p:sp>
        <p:nvSpPr>
          <p:cNvPr id="789" name="Google Shape;789;p60"/>
          <p:cNvSpPr/>
          <p:nvPr/>
        </p:nvSpPr>
        <p:spPr>
          <a:xfrm>
            <a:off x="6567838" y="1274900"/>
            <a:ext cx="1436100" cy="5727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HTTP</a:t>
            </a:r>
            <a:endParaRPr/>
          </a:p>
        </p:txBody>
      </p:sp>
      <p:sp>
        <p:nvSpPr>
          <p:cNvPr id="790" name="Google Shape;790;p60"/>
          <p:cNvSpPr/>
          <p:nvPr/>
        </p:nvSpPr>
        <p:spPr>
          <a:xfrm>
            <a:off x="6567838" y="2064975"/>
            <a:ext cx="1436100" cy="5727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TCP</a:t>
            </a:r>
            <a:endParaRPr/>
          </a:p>
        </p:txBody>
      </p:sp>
      <p:sp>
        <p:nvSpPr>
          <p:cNvPr id="791" name="Google Shape;791;p60"/>
          <p:cNvSpPr/>
          <p:nvPr/>
        </p:nvSpPr>
        <p:spPr>
          <a:xfrm>
            <a:off x="6567838" y="2855050"/>
            <a:ext cx="1436100" cy="5727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IP</a:t>
            </a:r>
            <a:endParaRPr/>
          </a:p>
        </p:txBody>
      </p:sp>
      <p:sp>
        <p:nvSpPr>
          <p:cNvPr id="792" name="Google Shape;792;p60"/>
          <p:cNvSpPr/>
          <p:nvPr/>
        </p:nvSpPr>
        <p:spPr>
          <a:xfrm>
            <a:off x="6567838" y="3645125"/>
            <a:ext cx="1436100" cy="572700"/>
          </a:xfrm>
          <a:prstGeom prst="rect">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Ethernet</a:t>
            </a:r>
            <a:endParaRPr/>
          </a:p>
        </p:txBody>
      </p:sp>
      <p:sp>
        <p:nvSpPr>
          <p:cNvPr id="793" name="Google Shape;793;p60"/>
          <p:cNvSpPr/>
          <p:nvPr/>
        </p:nvSpPr>
        <p:spPr>
          <a:xfrm>
            <a:off x="6567838" y="4435200"/>
            <a:ext cx="1436100" cy="572700"/>
          </a:xfrm>
          <a:prstGeom prst="rect">
            <a:avLst/>
          </a:prstGeom>
          <a:solidFill>
            <a:srgbClr val="EA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Wires</a:t>
            </a:r>
            <a:endParaRPr/>
          </a:p>
        </p:txBody>
      </p:sp>
      <p:sp>
        <p:nvSpPr>
          <p:cNvPr id="794" name="Google Shape;794;p60"/>
          <p:cNvSpPr/>
          <p:nvPr/>
        </p:nvSpPr>
        <p:spPr>
          <a:xfrm>
            <a:off x="4269025" y="2825250"/>
            <a:ext cx="2042100" cy="2176200"/>
          </a:xfrm>
          <a:prstGeom prst="rect">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000"/>
              <a:t>From: 89:8d:33:25:47:24</a:t>
            </a:r>
            <a:endParaRPr sz="1000"/>
          </a:p>
          <a:p>
            <a:pPr marL="0" lvl="0" indent="0" algn="l" rtl="0">
              <a:spcBef>
                <a:spcPts val="0"/>
              </a:spcBef>
              <a:spcAft>
                <a:spcPts val="0"/>
              </a:spcAft>
              <a:buNone/>
            </a:pPr>
            <a:r>
              <a:rPr lang="en" sz="1000"/>
              <a:t>To: d5:a9:20:68:e0:80</a:t>
            </a:r>
            <a:endParaRPr sz="1000"/>
          </a:p>
        </p:txBody>
      </p:sp>
      <p:sp>
        <p:nvSpPr>
          <p:cNvPr id="795" name="Google Shape;795;p60"/>
          <p:cNvSpPr/>
          <p:nvPr/>
        </p:nvSpPr>
        <p:spPr>
          <a:xfrm>
            <a:off x="4436425" y="3313225"/>
            <a:ext cx="1725600" cy="16191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000"/>
              <a:t>From: 1.2.3.4</a:t>
            </a:r>
            <a:endParaRPr sz="1000"/>
          </a:p>
          <a:p>
            <a:pPr marL="0" lvl="0" indent="0" algn="l" rtl="0">
              <a:spcBef>
                <a:spcPts val="0"/>
              </a:spcBef>
              <a:spcAft>
                <a:spcPts val="0"/>
              </a:spcAft>
              <a:buNone/>
            </a:pPr>
            <a:r>
              <a:rPr lang="en" sz="1000"/>
              <a:t>To: 5.6.7.8</a:t>
            </a:r>
            <a:endParaRPr sz="1000"/>
          </a:p>
        </p:txBody>
      </p:sp>
      <p:sp>
        <p:nvSpPr>
          <p:cNvPr id="796" name="Google Shape;796;p60"/>
          <p:cNvSpPr/>
          <p:nvPr/>
        </p:nvSpPr>
        <p:spPr>
          <a:xfrm>
            <a:off x="4572025" y="3807075"/>
            <a:ext cx="1436100" cy="10698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000"/>
              <a:t>From: Port 1234</a:t>
            </a:r>
            <a:endParaRPr sz="1000"/>
          </a:p>
          <a:p>
            <a:pPr marL="0" lvl="0" indent="0" algn="l" rtl="0">
              <a:spcBef>
                <a:spcPts val="0"/>
              </a:spcBef>
              <a:spcAft>
                <a:spcPts val="0"/>
              </a:spcAft>
              <a:buNone/>
            </a:pPr>
            <a:r>
              <a:rPr lang="en" sz="1000"/>
              <a:t>To: Port 80</a:t>
            </a:r>
            <a:endParaRPr sz="1000"/>
          </a:p>
        </p:txBody>
      </p:sp>
      <p:sp>
        <p:nvSpPr>
          <p:cNvPr id="797" name="Google Shape;797;p60"/>
          <p:cNvSpPr/>
          <p:nvPr/>
        </p:nvSpPr>
        <p:spPr>
          <a:xfrm>
            <a:off x="4707625" y="4301025"/>
            <a:ext cx="1164900" cy="520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000"/>
              <a:t>GET / HTTP/1.1</a:t>
            </a:r>
            <a:endParaRPr sz="1000"/>
          </a:p>
          <a:p>
            <a:pPr marL="0" lvl="0" indent="0" algn="l" rtl="0">
              <a:spcBef>
                <a:spcPts val="0"/>
              </a:spcBef>
              <a:spcAft>
                <a:spcPts val="0"/>
              </a:spcAft>
              <a:buNone/>
            </a:pPr>
            <a:r>
              <a:rPr lang="en" sz="1000"/>
              <a:t>...</a:t>
            </a:r>
            <a:endParaRPr sz="1000"/>
          </a:p>
        </p:txBody>
      </p:sp>
      <p:sp>
        <p:nvSpPr>
          <p:cNvPr id="798" name="Google Shape;798;p60"/>
          <p:cNvSpPr/>
          <p:nvPr/>
        </p:nvSpPr>
        <p:spPr>
          <a:xfrm>
            <a:off x="4122924" y="2285950"/>
            <a:ext cx="2334300" cy="572700"/>
          </a:xfrm>
          <a:prstGeom prst="rect">
            <a:avLst/>
          </a:prstGeom>
          <a:solidFill>
            <a:srgbClr val="EA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Received over the physical medium</a:t>
            </a:r>
            <a:endParaRPr/>
          </a:p>
        </p:txBody>
      </p:sp>
      <p:grpSp>
        <p:nvGrpSpPr>
          <p:cNvPr id="799" name="Google Shape;799;p60"/>
          <p:cNvGrpSpPr/>
          <p:nvPr/>
        </p:nvGrpSpPr>
        <p:grpSpPr>
          <a:xfrm>
            <a:off x="65925" y="3106375"/>
            <a:ext cx="4249500" cy="961950"/>
            <a:chOff x="65925" y="3106375"/>
            <a:chExt cx="4249500" cy="961950"/>
          </a:xfrm>
        </p:grpSpPr>
        <p:sp>
          <p:nvSpPr>
            <p:cNvPr id="800" name="Google Shape;800;p60"/>
            <p:cNvSpPr txBox="1"/>
            <p:nvPr/>
          </p:nvSpPr>
          <p:spPr>
            <a:xfrm>
              <a:off x="65925" y="3237025"/>
              <a:ext cx="3617700" cy="831300"/>
            </a:xfrm>
            <a:prstGeom prst="rect">
              <a:avLst/>
            </a:prstGeom>
            <a:solidFill>
              <a:schemeClr val="accent4"/>
            </a:solidFill>
            <a:ln w="19050" cap="flat" cmpd="sng">
              <a:solidFill>
                <a:schemeClr val="dk1"/>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a:t>Notice: The MAC addresses changed because the recipient is on a different network</a:t>
              </a:r>
              <a:endParaRPr/>
            </a:p>
          </p:txBody>
        </p:sp>
        <p:cxnSp>
          <p:nvCxnSpPr>
            <p:cNvPr id="801" name="Google Shape;801;p60"/>
            <p:cNvCxnSpPr>
              <a:stCxn id="800" idx="3"/>
            </p:cNvCxnSpPr>
            <p:nvPr/>
          </p:nvCxnSpPr>
          <p:spPr>
            <a:xfrm rot="10800000" flipH="1">
              <a:off x="3683625" y="3106375"/>
              <a:ext cx="631800" cy="546300"/>
            </a:xfrm>
            <a:prstGeom prst="straightConnector1">
              <a:avLst/>
            </a:prstGeom>
            <a:noFill/>
            <a:ln w="9525" cap="flat" cmpd="sng">
              <a:solidFill>
                <a:schemeClr val="dk2"/>
              </a:solidFill>
              <a:prstDash val="solid"/>
              <a:round/>
              <a:headEnd type="none" w="med" len="med"/>
              <a:tailEnd type="triangle" w="med" len="med"/>
            </a:ln>
          </p:spPr>
        </p:cxnSp>
      </p:grpSp>
      <p:sp>
        <p:nvSpPr>
          <p:cNvPr id="802" name="Google Shape;802;p6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44</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806"/>
        <p:cNvGrpSpPr/>
        <p:nvPr/>
      </p:nvGrpSpPr>
      <p:grpSpPr>
        <a:xfrm>
          <a:off x="0" y="0"/>
          <a:ext cx="0" cy="0"/>
          <a:chOff x="0" y="0"/>
          <a:chExt cx="0" cy="0"/>
        </a:xfrm>
      </p:grpSpPr>
      <p:sp>
        <p:nvSpPr>
          <p:cNvPr id="807" name="Google Shape;807;p61"/>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Example: HTTP Request</a:t>
            </a:r>
            <a:endParaRPr/>
          </a:p>
        </p:txBody>
      </p:sp>
      <p:sp>
        <p:nvSpPr>
          <p:cNvPr id="808" name="Google Shape;808;p61"/>
          <p:cNvSpPr/>
          <p:nvPr/>
        </p:nvSpPr>
        <p:spPr>
          <a:xfrm>
            <a:off x="1140063" y="1274900"/>
            <a:ext cx="1436100" cy="5727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HTTP</a:t>
            </a:r>
            <a:endParaRPr/>
          </a:p>
        </p:txBody>
      </p:sp>
      <p:sp>
        <p:nvSpPr>
          <p:cNvPr id="809" name="Google Shape;809;p61"/>
          <p:cNvSpPr/>
          <p:nvPr/>
        </p:nvSpPr>
        <p:spPr>
          <a:xfrm>
            <a:off x="1140063" y="2064975"/>
            <a:ext cx="1436100" cy="5727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TCP</a:t>
            </a:r>
            <a:endParaRPr/>
          </a:p>
        </p:txBody>
      </p:sp>
      <p:sp>
        <p:nvSpPr>
          <p:cNvPr id="810" name="Google Shape;810;p61"/>
          <p:cNvSpPr/>
          <p:nvPr/>
        </p:nvSpPr>
        <p:spPr>
          <a:xfrm>
            <a:off x="1140063" y="2855050"/>
            <a:ext cx="1436100" cy="5727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IP</a:t>
            </a:r>
            <a:endParaRPr/>
          </a:p>
        </p:txBody>
      </p:sp>
      <p:sp>
        <p:nvSpPr>
          <p:cNvPr id="811" name="Google Shape;811;p61"/>
          <p:cNvSpPr/>
          <p:nvPr/>
        </p:nvSpPr>
        <p:spPr>
          <a:xfrm>
            <a:off x="1140063" y="3645125"/>
            <a:ext cx="1436100" cy="572700"/>
          </a:xfrm>
          <a:prstGeom prst="rect">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Ethernet</a:t>
            </a:r>
            <a:endParaRPr/>
          </a:p>
        </p:txBody>
      </p:sp>
      <p:sp>
        <p:nvSpPr>
          <p:cNvPr id="812" name="Google Shape;812;p61"/>
          <p:cNvSpPr/>
          <p:nvPr/>
        </p:nvSpPr>
        <p:spPr>
          <a:xfrm>
            <a:off x="1140063" y="4435200"/>
            <a:ext cx="1436100" cy="572700"/>
          </a:xfrm>
          <a:prstGeom prst="rect">
            <a:avLst/>
          </a:prstGeom>
          <a:solidFill>
            <a:srgbClr val="EA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Wires</a:t>
            </a:r>
            <a:endParaRPr/>
          </a:p>
        </p:txBody>
      </p:sp>
      <p:sp>
        <p:nvSpPr>
          <p:cNvPr id="813" name="Google Shape;813;p61"/>
          <p:cNvSpPr/>
          <p:nvPr/>
        </p:nvSpPr>
        <p:spPr>
          <a:xfrm>
            <a:off x="6567838" y="1274900"/>
            <a:ext cx="1436100" cy="5727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HTTP</a:t>
            </a:r>
            <a:endParaRPr/>
          </a:p>
        </p:txBody>
      </p:sp>
      <p:sp>
        <p:nvSpPr>
          <p:cNvPr id="814" name="Google Shape;814;p61"/>
          <p:cNvSpPr/>
          <p:nvPr/>
        </p:nvSpPr>
        <p:spPr>
          <a:xfrm>
            <a:off x="6567838" y="2064975"/>
            <a:ext cx="1436100" cy="5727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TCP</a:t>
            </a:r>
            <a:endParaRPr/>
          </a:p>
        </p:txBody>
      </p:sp>
      <p:sp>
        <p:nvSpPr>
          <p:cNvPr id="815" name="Google Shape;815;p61"/>
          <p:cNvSpPr/>
          <p:nvPr/>
        </p:nvSpPr>
        <p:spPr>
          <a:xfrm>
            <a:off x="6567838" y="2855050"/>
            <a:ext cx="1436100" cy="5727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IP</a:t>
            </a:r>
            <a:endParaRPr/>
          </a:p>
        </p:txBody>
      </p:sp>
      <p:sp>
        <p:nvSpPr>
          <p:cNvPr id="816" name="Google Shape;816;p61"/>
          <p:cNvSpPr/>
          <p:nvPr/>
        </p:nvSpPr>
        <p:spPr>
          <a:xfrm>
            <a:off x="6567838" y="3645125"/>
            <a:ext cx="1436100" cy="572700"/>
          </a:xfrm>
          <a:prstGeom prst="rect">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Ethernet</a:t>
            </a:r>
            <a:endParaRPr/>
          </a:p>
        </p:txBody>
      </p:sp>
      <p:sp>
        <p:nvSpPr>
          <p:cNvPr id="817" name="Google Shape;817;p61"/>
          <p:cNvSpPr/>
          <p:nvPr/>
        </p:nvSpPr>
        <p:spPr>
          <a:xfrm>
            <a:off x="6567838" y="4435200"/>
            <a:ext cx="1436100" cy="572700"/>
          </a:xfrm>
          <a:prstGeom prst="rect">
            <a:avLst/>
          </a:prstGeom>
          <a:solidFill>
            <a:srgbClr val="EA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Wires</a:t>
            </a:r>
            <a:endParaRPr/>
          </a:p>
        </p:txBody>
      </p:sp>
      <p:sp>
        <p:nvSpPr>
          <p:cNvPr id="818" name="Google Shape;818;p61"/>
          <p:cNvSpPr/>
          <p:nvPr/>
        </p:nvSpPr>
        <p:spPr>
          <a:xfrm>
            <a:off x="4269025" y="2215650"/>
            <a:ext cx="2042100" cy="2176200"/>
          </a:xfrm>
          <a:prstGeom prst="rect">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000"/>
              <a:t>From: 89:8d:33:25:47:24</a:t>
            </a:r>
            <a:endParaRPr sz="1000"/>
          </a:p>
          <a:p>
            <a:pPr marL="0" lvl="0" indent="0" algn="l" rtl="0">
              <a:spcBef>
                <a:spcPts val="0"/>
              </a:spcBef>
              <a:spcAft>
                <a:spcPts val="0"/>
              </a:spcAft>
              <a:buNone/>
            </a:pPr>
            <a:r>
              <a:rPr lang="en" sz="1000"/>
              <a:t>To: d5:a9:20:68:e0:80</a:t>
            </a:r>
            <a:endParaRPr sz="1000"/>
          </a:p>
        </p:txBody>
      </p:sp>
      <p:sp>
        <p:nvSpPr>
          <p:cNvPr id="819" name="Google Shape;819;p61"/>
          <p:cNvSpPr/>
          <p:nvPr/>
        </p:nvSpPr>
        <p:spPr>
          <a:xfrm>
            <a:off x="4436425" y="2703625"/>
            <a:ext cx="1725600" cy="16191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000"/>
              <a:t>From: 1.2.3.4</a:t>
            </a:r>
            <a:endParaRPr sz="1000"/>
          </a:p>
          <a:p>
            <a:pPr marL="0" lvl="0" indent="0" algn="l" rtl="0">
              <a:spcBef>
                <a:spcPts val="0"/>
              </a:spcBef>
              <a:spcAft>
                <a:spcPts val="0"/>
              </a:spcAft>
              <a:buNone/>
            </a:pPr>
            <a:r>
              <a:rPr lang="en" sz="1000"/>
              <a:t>To: 5.6.7.8</a:t>
            </a:r>
            <a:endParaRPr sz="1000"/>
          </a:p>
        </p:txBody>
      </p:sp>
      <p:sp>
        <p:nvSpPr>
          <p:cNvPr id="820" name="Google Shape;820;p61"/>
          <p:cNvSpPr/>
          <p:nvPr/>
        </p:nvSpPr>
        <p:spPr>
          <a:xfrm>
            <a:off x="4572025" y="3197475"/>
            <a:ext cx="1436100" cy="10698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000"/>
              <a:t>From: Port 1234</a:t>
            </a:r>
            <a:endParaRPr sz="1000"/>
          </a:p>
          <a:p>
            <a:pPr marL="0" lvl="0" indent="0" algn="l" rtl="0">
              <a:spcBef>
                <a:spcPts val="0"/>
              </a:spcBef>
              <a:spcAft>
                <a:spcPts val="0"/>
              </a:spcAft>
              <a:buNone/>
            </a:pPr>
            <a:r>
              <a:rPr lang="en" sz="1000"/>
              <a:t>To: Port 80</a:t>
            </a:r>
            <a:endParaRPr sz="1000"/>
          </a:p>
        </p:txBody>
      </p:sp>
      <p:sp>
        <p:nvSpPr>
          <p:cNvPr id="821" name="Google Shape;821;p61"/>
          <p:cNvSpPr/>
          <p:nvPr/>
        </p:nvSpPr>
        <p:spPr>
          <a:xfrm>
            <a:off x="4707625" y="3691425"/>
            <a:ext cx="1164900" cy="520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000"/>
              <a:t>GET / HTTP/1.1</a:t>
            </a:r>
            <a:endParaRPr sz="1000"/>
          </a:p>
          <a:p>
            <a:pPr marL="0" lvl="0" indent="0" algn="l" rtl="0">
              <a:spcBef>
                <a:spcPts val="0"/>
              </a:spcBef>
              <a:spcAft>
                <a:spcPts val="0"/>
              </a:spcAft>
              <a:buNone/>
            </a:pPr>
            <a:r>
              <a:rPr lang="en" sz="1000"/>
              <a:t>...</a:t>
            </a:r>
            <a:endParaRPr sz="1000"/>
          </a:p>
        </p:txBody>
      </p:sp>
      <p:sp>
        <p:nvSpPr>
          <p:cNvPr id="822" name="Google Shape;822;p6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45</a:t>
            </a:fld>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826"/>
        <p:cNvGrpSpPr/>
        <p:nvPr/>
      </p:nvGrpSpPr>
      <p:grpSpPr>
        <a:xfrm>
          <a:off x="0" y="0"/>
          <a:ext cx="0" cy="0"/>
          <a:chOff x="0" y="0"/>
          <a:chExt cx="0" cy="0"/>
        </a:xfrm>
      </p:grpSpPr>
      <p:sp>
        <p:nvSpPr>
          <p:cNvPr id="827" name="Google Shape;827;p62"/>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Example: HTTP Request</a:t>
            </a:r>
            <a:endParaRPr/>
          </a:p>
        </p:txBody>
      </p:sp>
      <p:sp>
        <p:nvSpPr>
          <p:cNvPr id="828" name="Google Shape;828;p62"/>
          <p:cNvSpPr/>
          <p:nvPr/>
        </p:nvSpPr>
        <p:spPr>
          <a:xfrm>
            <a:off x="1140063" y="1274900"/>
            <a:ext cx="1436100" cy="5727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HTTP</a:t>
            </a:r>
            <a:endParaRPr/>
          </a:p>
        </p:txBody>
      </p:sp>
      <p:sp>
        <p:nvSpPr>
          <p:cNvPr id="829" name="Google Shape;829;p62"/>
          <p:cNvSpPr/>
          <p:nvPr/>
        </p:nvSpPr>
        <p:spPr>
          <a:xfrm>
            <a:off x="1140063" y="2064975"/>
            <a:ext cx="1436100" cy="5727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TCP</a:t>
            </a:r>
            <a:endParaRPr/>
          </a:p>
        </p:txBody>
      </p:sp>
      <p:sp>
        <p:nvSpPr>
          <p:cNvPr id="830" name="Google Shape;830;p62"/>
          <p:cNvSpPr/>
          <p:nvPr/>
        </p:nvSpPr>
        <p:spPr>
          <a:xfrm>
            <a:off x="1140063" y="2855050"/>
            <a:ext cx="1436100" cy="5727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IP</a:t>
            </a:r>
            <a:endParaRPr/>
          </a:p>
        </p:txBody>
      </p:sp>
      <p:sp>
        <p:nvSpPr>
          <p:cNvPr id="831" name="Google Shape;831;p62"/>
          <p:cNvSpPr/>
          <p:nvPr/>
        </p:nvSpPr>
        <p:spPr>
          <a:xfrm>
            <a:off x="1140063" y="3645125"/>
            <a:ext cx="1436100" cy="572700"/>
          </a:xfrm>
          <a:prstGeom prst="rect">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Ethernet</a:t>
            </a:r>
            <a:endParaRPr/>
          </a:p>
        </p:txBody>
      </p:sp>
      <p:sp>
        <p:nvSpPr>
          <p:cNvPr id="832" name="Google Shape;832;p62"/>
          <p:cNvSpPr/>
          <p:nvPr/>
        </p:nvSpPr>
        <p:spPr>
          <a:xfrm>
            <a:off x="1140063" y="4435200"/>
            <a:ext cx="1436100" cy="572700"/>
          </a:xfrm>
          <a:prstGeom prst="rect">
            <a:avLst/>
          </a:prstGeom>
          <a:solidFill>
            <a:srgbClr val="EA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Wires</a:t>
            </a:r>
            <a:endParaRPr/>
          </a:p>
        </p:txBody>
      </p:sp>
      <p:sp>
        <p:nvSpPr>
          <p:cNvPr id="833" name="Google Shape;833;p62"/>
          <p:cNvSpPr/>
          <p:nvPr/>
        </p:nvSpPr>
        <p:spPr>
          <a:xfrm>
            <a:off x="6567838" y="1274900"/>
            <a:ext cx="1436100" cy="5727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HTTP</a:t>
            </a:r>
            <a:endParaRPr/>
          </a:p>
        </p:txBody>
      </p:sp>
      <p:sp>
        <p:nvSpPr>
          <p:cNvPr id="834" name="Google Shape;834;p62"/>
          <p:cNvSpPr/>
          <p:nvPr/>
        </p:nvSpPr>
        <p:spPr>
          <a:xfrm>
            <a:off x="6567838" y="2064975"/>
            <a:ext cx="1436100" cy="5727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TCP</a:t>
            </a:r>
            <a:endParaRPr/>
          </a:p>
        </p:txBody>
      </p:sp>
      <p:sp>
        <p:nvSpPr>
          <p:cNvPr id="835" name="Google Shape;835;p62"/>
          <p:cNvSpPr/>
          <p:nvPr/>
        </p:nvSpPr>
        <p:spPr>
          <a:xfrm>
            <a:off x="6567838" y="2855050"/>
            <a:ext cx="1436100" cy="5727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IP</a:t>
            </a:r>
            <a:endParaRPr/>
          </a:p>
        </p:txBody>
      </p:sp>
      <p:sp>
        <p:nvSpPr>
          <p:cNvPr id="836" name="Google Shape;836;p62"/>
          <p:cNvSpPr/>
          <p:nvPr/>
        </p:nvSpPr>
        <p:spPr>
          <a:xfrm>
            <a:off x="6567838" y="3645125"/>
            <a:ext cx="1436100" cy="572700"/>
          </a:xfrm>
          <a:prstGeom prst="rect">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Ethernet</a:t>
            </a:r>
            <a:endParaRPr/>
          </a:p>
        </p:txBody>
      </p:sp>
      <p:sp>
        <p:nvSpPr>
          <p:cNvPr id="837" name="Google Shape;837;p62"/>
          <p:cNvSpPr/>
          <p:nvPr/>
        </p:nvSpPr>
        <p:spPr>
          <a:xfrm>
            <a:off x="6567838" y="4435200"/>
            <a:ext cx="1436100" cy="572700"/>
          </a:xfrm>
          <a:prstGeom prst="rect">
            <a:avLst/>
          </a:prstGeom>
          <a:solidFill>
            <a:srgbClr val="EA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Wires</a:t>
            </a:r>
            <a:endParaRPr/>
          </a:p>
        </p:txBody>
      </p:sp>
      <p:sp>
        <p:nvSpPr>
          <p:cNvPr id="838" name="Google Shape;838;p62"/>
          <p:cNvSpPr/>
          <p:nvPr/>
        </p:nvSpPr>
        <p:spPr>
          <a:xfrm>
            <a:off x="4588825" y="1865425"/>
            <a:ext cx="1725600" cy="16191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000"/>
              <a:t>From: 1.2.3.4</a:t>
            </a:r>
            <a:endParaRPr sz="1000"/>
          </a:p>
          <a:p>
            <a:pPr marL="0" lvl="0" indent="0" algn="l" rtl="0">
              <a:spcBef>
                <a:spcPts val="0"/>
              </a:spcBef>
              <a:spcAft>
                <a:spcPts val="0"/>
              </a:spcAft>
              <a:buNone/>
            </a:pPr>
            <a:r>
              <a:rPr lang="en" sz="1000"/>
              <a:t>To: 5.6.7.8</a:t>
            </a:r>
            <a:endParaRPr sz="1000"/>
          </a:p>
        </p:txBody>
      </p:sp>
      <p:sp>
        <p:nvSpPr>
          <p:cNvPr id="839" name="Google Shape;839;p62"/>
          <p:cNvSpPr/>
          <p:nvPr/>
        </p:nvSpPr>
        <p:spPr>
          <a:xfrm>
            <a:off x="4724425" y="2359275"/>
            <a:ext cx="1436100" cy="10698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000"/>
              <a:t>From: Port 1234</a:t>
            </a:r>
            <a:endParaRPr sz="1000"/>
          </a:p>
          <a:p>
            <a:pPr marL="0" lvl="0" indent="0" algn="l" rtl="0">
              <a:spcBef>
                <a:spcPts val="0"/>
              </a:spcBef>
              <a:spcAft>
                <a:spcPts val="0"/>
              </a:spcAft>
              <a:buNone/>
            </a:pPr>
            <a:r>
              <a:rPr lang="en" sz="1000"/>
              <a:t>To: Port 80</a:t>
            </a:r>
            <a:endParaRPr sz="1000"/>
          </a:p>
        </p:txBody>
      </p:sp>
      <p:sp>
        <p:nvSpPr>
          <p:cNvPr id="840" name="Google Shape;840;p62"/>
          <p:cNvSpPr/>
          <p:nvPr/>
        </p:nvSpPr>
        <p:spPr>
          <a:xfrm>
            <a:off x="4860025" y="2853225"/>
            <a:ext cx="1164900" cy="520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000"/>
              <a:t>GET / HTTP/1.1</a:t>
            </a:r>
            <a:endParaRPr sz="1000"/>
          </a:p>
          <a:p>
            <a:pPr marL="0" lvl="0" indent="0" algn="l" rtl="0">
              <a:spcBef>
                <a:spcPts val="0"/>
              </a:spcBef>
              <a:spcAft>
                <a:spcPts val="0"/>
              </a:spcAft>
              <a:buNone/>
            </a:pPr>
            <a:r>
              <a:rPr lang="en" sz="1000"/>
              <a:t>...</a:t>
            </a:r>
            <a:endParaRPr sz="1000"/>
          </a:p>
        </p:txBody>
      </p:sp>
      <p:sp>
        <p:nvSpPr>
          <p:cNvPr id="841" name="Google Shape;841;p6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46</a:t>
            </a:fld>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845"/>
        <p:cNvGrpSpPr/>
        <p:nvPr/>
      </p:nvGrpSpPr>
      <p:grpSpPr>
        <a:xfrm>
          <a:off x="0" y="0"/>
          <a:ext cx="0" cy="0"/>
          <a:chOff x="0" y="0"/>
          <a:chExt cx="0" cy="0"/>
        </a:xfrm>
      </p:grpSpPr>
      <p:sp>
        <p:nvSpPr>
          <p:cNvPr id="846" name="Google Shape;846;p63"/>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Example: HTTP Request</a:t>
            </a:r>
            <a:endParaRPr/>
          </a:p>
        </p:txBody>
      </p:sp>
      <p:sp>
        <p:nvSpPr>
          <p:cNvPr id="847" name="Google Shape;847;p63"/>
          <p:cNvSpPr/>
          <p:nvPr/>
        </p:nvSpPr>
        <p:spPr>
          <a:xfrm>
            <a:off x="1140063" y="1274900"/>
            <a:ext cx="1436100" cy="5727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HTTP</a:t>
            </a:r>
            <a:endParaRPr/>
          </a:p>
        </p:txBody>
      </p:sp>
      <p:sp>
        <p:nvSpPr>
          <p:cNvPr id="848" name="Google Shape;848;p63"/>
          <p:cNvSpPr/>
          <p:nvPr/>
        </p:nvSpPr>
        <p:spPr>
          <a:xfrm>
            <a:off x="1140063" y="2064975"/>
            <a:ext cx="1436100" cy="5727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TCP</a:t>
            </a:r>
            <a:endParaRPr/>
          </a:p>
        </p:txBody>
      </p:sp>
      <p:sp>
        <p:nvSpPr>
          <p:cNvPr id="849" name="Google Shape;849;p63"/>
          <p:cNvSpPr/>
          <p:nvPr/>
        </p:nvSpPr>
        <p:spPr>
          <a:xfrm>
            <a:off x="1140063" y="2855050"/>
            <a:ext cx="1436100" cy="5727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IP</a:t>
            </a:r>
            <a:endParaRPr/>
          </a:p>
        </p:txBody>
      </p:sp>
      <p:sp>
        <p:nvSpPr>
          <p:cNvPr id="850" name="Google Shape;850;p63"/>
          <p:cNvSpPr/>
          <p:nvPr/>
        </p:nvSpPr>
        <p:spPr>
          <a:xfrm>
            <a:off x="1140063" y="3645125"/>
            <a:ext cx="1436100" cy="572700"/>
          </a:xfrm>
          <a:prstGeom prst="rect">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Ethernet</a:t>
            </a:r>
            <a:endParaRPr/>
          </a:p>
        </p:txBody>
      </p:sp>
      <p:sp>
        <p:nvSpPr>
          <p:cNvPr id="851" name="Google Shape;851;p63"/>
          <p:cNvSpPr/>
          <p:nvPr/>
        </p:nvSpPr>
        <p:spPr>
          <a:xfrm>
            <a:off x="1140063" y="4435200"/>
            <a:ext cx="1436100" cy="572700"/>
          </a:xfrm>
          <a:prstGeom prst="rect">
            <a:avLst/>
          </a:prstGeom>
          <a:solidFill>
            <a:srgbClr val="EA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Wires</a:t>
            </a:r>
            <a:endParaRPr/>
          </a:p>
        </p:txBody>
      </p:sp>
      <p:sp>
        <p:nvSpPr>
          <p:cNvPr id="852" name="Google Shape;852;p63"/>
          <p:cNvSpPr/>
          <p:nvPr/>
        </p:nvSpPr>
        <p:spPr>
          <a:xfrm>
            <a:off x="6567838" y="1274900"/>
            <a:ext cx="1436100" cy="5727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HTTP</a:t>
            </a:r>
            <a:endParaRPr/>
          </a:p>
        </p:txBody>
      </p:sp>
      <p:sp>
        <p:nvSpPr>
          <p:cNvPr id="853" name="Google Shape;853;p63"/>
          <p:cNvSpPr/>
          <p:nvPr/>
        </p:nvSpPr>
        <p:spPr>
          <a:xfrm>
            <a:off x="6567838" y="2064975"/>
            <a:ext cx="1436100" cy="5727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TCP</a:t>
            </a:r>
            <a:endParaRPr/>
          </a:p>
        </p:txBody>
      </p:sp>
      <p:sp>
        <p:nvSpPr>
          <p:cNvPr id="854" name="Google Shape;854;p63"/>
          <p:cNvSpPr/>
          <p:nvPr/>
        </p:nvSpPr>
        <p:spPr>
          <a:xfrm>
            <a:off x="6567838" y="2855050"/>
            <a:ext cx="1436100" cy="5727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IP</a:t>
            </a:r>
            <a:endParaRPr/>
          </a:p>
        </p:txBody>
      </p:sp>
      <p:sp>
        <p:nvSpPr>
          <p:cNvPr id="855" name="Google Shape;855;p63"/>
          <p:cNvSpPr/>
          <p:nvPr/>
        </p:nvSpPr>
        <p:spPr>
          <a:xfrm>
            <a:off x="6567838" y="3645125"/>
            <a:ext cx="1436100" cy="572700"/>
          </a:xfrm>
          <a:prstGeom prst="rect">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Ethernet</a:t>
            </a:r>
            <a:endParaRPr/>
          </a:p>
        </p:txBody>
      </p:sp>
      <p:sp>
        <p:nvSpPr>
          <p:cNvPr id="856" name="Google Shape;856;p63"/>
          <p:cNvSpPr/>
          <p:nvPr/>
        </p:nvSpPr>
        <p:spPr>
          <a:xfrm>
            <a:off x="6567838" y="4435200"/>
            <a:ext cx="1436100" cy="572700"/>
          </a:xfrm>
          <a:prstGeom prst="rect">
            <a:avLst/>
          </a:prstGeom>
          <a:solidFill>
            <a:srgbClr val="EA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Wires</a:t>
            </a:r>
            <a:endParaRPr/>
          </a:p>
        </p:txBody>
      </p:sp>
      <p:sp>
        <p:nvSpPr>
          <p:cNvPr id="857" name="Google Shape;857;p63"/>
          <p:cNvSpPr/>
          <p:nvPr/>
        </p:nvSpPr>
        <p:spPr>
          <a:xfrm>
            <a:off x="4953025" y="1597275"/>
            <a:ext cx="1436100" cy="10698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000"/>
              <a:t>From: Port 1234</a:t>
            </a:r>
            <a:endParaRPr sz="1000"/>
          </a:p>
          <a:p>
            <a:pPr marL="0" lvl="0" indent="0" algn="l" rtl="0">
              <a:spcBef>
                <a:spcPts val="0"/>
              </a:spcBef>
              <a:spcAft>
                <a:spcPts val="0"/>
              </a:spcAft>
              <a:buNone/>
            </a:pPr>
            <a:r>
              <a:rPr lang="en" sz="1000"/>
              <a:t>To: Port 80</a:t>
            </a:r>
            <a:endParaRPr sz="1000"/>
          </a:p>
        </p:txBody>
      </p:sp>
      <p:sp>
        <p:nvSpPr>
          <p:cNvPr id="858" name="Google Shape;858;p63"/>
          <p:cNvSpPr/>
          <p:nvPr/>
        </p:nvSpPr>
        <p:spPr>
          <a:xfrm>
            <a:off x="5088625" y="2091225"/>
            <a:ext cx="1164900" cy="520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000"/>
              <a:t>GET / HTTP/1.1</a:t>
            </a:r>
            <a:endParaRPr sz="1000"/>
          </a:p>
          <a:p>
            <a:pPr marL="0" lvl="0" indent="0" algn="l" rtl="0">
              <a:spcBef>
                <a:spcPts val="0"/>
              </a:spcBef>
              <a:spcAft>
                <a:spcPts val="0"/>
              </a:spcAft>
              <a:buNone/>
            </a:pPr>
            <a:r>
              <a:rPr lang="en" sz="1000"/>
              <a:t>...</a:t>
            </a:r>
            <a:endParaRPr sz="1000"/>
          </a:p>
        </p:txBody>
      </p:sp>
      <p:sp>
        <p:nvSpPr>
          <p:cNvPr id="859" name="Google Shape;859;p6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47</a:t>
            </a:fld>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863"/>
        <p:cNvGrpSpPr/>
        <p:nvPr/>
      </p:nvGrpSpPr>
      <p:grpSpPr>
        <a:xfrm>
          <a:off x="0" y="0"/>
          <a:ext cx="0" cy="0"/>
          <a:chOff x="0" y="0"/>
          <a:chExt cx="0" cy="0"/>
        </a:xfrm>
      </p:grpSpPr>
      <p:sp>
        <p:nvSpPr>
          <p:cNvPr id="864" name="Google Shape;864;p64"/>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Example: HTTP Request</a:t>
            </a:r>
            <a:endParaRPr/>
          </a:p>
        </p:txBody>
      </p:sp>
      <p:sp>
        <p:nvSpPr>
          <p:cNvPr id="865" name="Google Shape;865;p64"/>
          <p:cNvSpPr/>
          <p:nvPr/>
        </p:nvSpPr>
        <p:spPr>
          <a:xfrm>
            <a:off x="1140063" y="1274900"/>
            <a:ext cx="1436100" cy="5727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HTTP</a:t>
            </a:r>
            <a:endParaRPr/>
          </a:p>
        </p:txBody>
      </p:sp>
      <p:sp>
        <p:nvSpPr>
          <p:cNvPr id="866" name="Google Shape;866;p64"/>
          <p:cNvSpPr/>
          <p:nvPr/>
        </p:nvSpPr>
        <p:spPr>
          <a:xfrm>
            <a:off x="1140063" y="2064975"/>
            <a:ext cx="1436100" cy="5727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TCP</a:t>
            </a:r>
            <a:endParaRPr/>
          </a:p>
        </p:txBody>
      </p:sp>
      <p:sp>
        <p:nvSpPr>
          <p:cNvPr id="867" name="Google Shape;867;p64"/>
          <p:cNvSpPr/>
          <p:nvPr/>
        </p:nvSpPr>
        <p:spPr>
          <a:xfrm>
            <a:off x="1140063" y="2855050"/>
            <a:ext cx="1436100" cy="5727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IP</a:t>
            </a:r>
            <a:endParaRPr/>
          </a:p>
        </p:txBody>
      </p:sp>
      <p:sp>
        <p:nvSpPr>
          <p:cNvPr id="868" name="Google Shape;868;p64"/>
          <p:cNvSpPr/>
          <p:nvPr/>
        </p:nvSpPr>
        <p:spPr>
          <a:xfrm>
            <a:off x="1140063" y="3645125"/>
            <a:ext cx="1436100" cy="572700"/>
          </a:xfrm>
          <a:prstGeom prst="rect">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Ethernet</a:t>
            </a:r>
            <a:endParaRPr/>
          </a:p>
        </p:txBody>
      </p:sp>
      <p:sp>
        <p:nvSpPr>
          <p:cNvPr id="869" name="Google Shape;869;p64"/>
          <p:cNvSpPr/>
          <p:nvPr/>
        </p:nvSpPr>
        <p:spPr>
          <a:xfrm>
            <a:off x="1140063" y="4435200"/>
            <a:ext cx="1436100" cy="572700"/>
          </a:xfrm>
          <a:prstGeom prst="rect">
            <a:avLst/>
          </a:prstGeom>
          <a:solidFill>
            <a:srgbClr val="EA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Wires</a:t>
            </a:r>
            <a:endParaRPr/>
          </a:p>
        </p:txBody>
      </p:sp>
      <p:sp>
        <p:nvSpPr>
          <p:cNvPr id="870" name="Google Shape;870;p64"/>
          <p:cNvSpPr/>
          <p:nvPr/>
        </p:nvSpPr>
        <p:spPr>
          <a:xfrm>
            <a:off x="6567838" y="1274900"/>
            <a:ext cx="1436100" cy="5727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HTTP</a:t>
            </a:r>
            <a:endParaRPr/>
          </a:p>
        </p:txBody>
      </p:sp>
      <p:sp>
        <p:nvSpPr>
          <p:cNvPr id="871" name="Google Shape;871;p64"/>
          <p:cNvSpPr/>
          <p:nvPr/>
        </p:nvSpPr>
        <p:spPr>
          <a:xfrm>
            <a:off x="6567838" y="2064975"/>
            <a:ext cx="1436100" cy="5727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TCP</a:t>
            </a:r>
            <a:endParaRPr/>
          </a:p>
        </p:txBody>
      </p:sp>
      <p:sp>
        <p:nvSpPr>
          <p:cNvPr id="872" name="Google Shape;872;p64"/>
          <p:cNvSpPr/>
          <p:nvPr/>
        </p:nvSpPr>
        <p:spPr>
          <a:xfrm>
            <a:off x="6567838" y="2855050"/>
            <a:ext cx="1436100" cy="5727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IP</a:t>
            </a:r>
            <a:endParaRPr/>
          </a:p>
        </p:txBody>
      </p:sp>
      <p:sp>
        <p:nvSpPr>
          <p:cNvPr id="873" name="Google Shape;873;p64"/>
          <p:cNvSpPr/>
          <p:nvPr/>
        </p:nvSpPr>
        <p:spPr>
          <a:xfrm>
            <a:off x="6567838" y="3645125"/>
            <a:ext cx="1436100" cy="572700"/>
          </a:xfrm>
          <a:prstGeom prst="rect">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Ethernet</a:t>
            </a:r>
            <a:endParaRPr/>
          </a:p>
        </p:txBody>
      </p:sp>
      <p:sp>
        <p:nvSpPr>
          <p:cNvPr id="874" name="Google Shape;874;p64"/>
          <p:cNvSpPr/>
          <p:nvPr/>
        </p:nvSpPr>
        <p:spPr>
          <a:xfrm>
            <a:off x="6567838" y="4435200"/>
            <a:ext cx="1436100" cy="572700"/>
          </a:xfrm>
          <a:prstGeom prst="rect">
            <a:avLst/>
          </a:prstGeom>
          <a:solidFill>
            <a:srgbClr val="EA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Wires</a:t>
            </a:r>
            <a:endParaRPr/>
          </a:p>
        </p:txBody>
      </p:sp>
      <p:sp>
        <p:nvSpPr>
          <p:cNvPr id="875" name="Google Shape;875;p64"/>
          <p:cNvSpPr/>
          <p:nvPr/>
        </p:nvSpPr>
        <p:spPr>
          <a:xfrm>
            <a:off x="5101650" y="1301150"/>
            <a:ext cx="1164900" cy="520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000"/>
              <a:t>GET / HTTP/1.1</a:t>
            </a:r>
            <a:endParaRPr sz="1000"/>
          </a:p>
          <a:p>
            <a:pPr marL="0" lvl="0" indent="0" algn="l" rtl="0">
              <a:spcBef>
                <a:spcPts val="0"/>
              </a:spcBef>
              <a:spcAft>
                <a:spcPts val="0"/>
              </a:spcAft>
              <a:buNone/>
            </a:pPr>
            <a:r>
              <a:rPr lang="en" sz="1000"/>
              <a:t>...</a:t>
            </a:r>
            <a:endParaRPr sz="1000"/>
          </a:p>
        </p:txBody>
      </p:sp>
      <p:sp>
        <p:nvSpPr>
          <p:cNvPr id="876" name="Google Shape;876;p6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48</a:t>
            </a:fld>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880"/>
        <p:cNvGrpSpPr/>
        <p:nvPr/>
      </p:nvGrpSpPr>
      <p:grpSpPr>
        <a:xfrm>
          <a:off x="0" y="0"/>
          <a:ext cx="0" cy="0"/>
          <a:chOff x="0" y="0"/>
          <a:chExt cx="0" cy="0"/>
        </a:xfrm>
      </p:grpSpPr>
      <p:sp>
        <p:nvSpPr>
          <p:cNvPr id="881" name="Google Shape;881;p65"/>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Example: HTTP Request</a:t>
            </a:r>
            <a:endParaRPr/>
          </a:p>
        </p:txBody>
      </p:sp>
      <p:sp>
        <p:nvSpPr>
          <p:cNvPr id="882" name="Google Shape;882;p65"/>
          <p:cNvSpPr/>
          <p:nvPr/>
        </p:nvSpPr>
        <p:spPr>
          <a:xfrm>
            <a:off x="1140063" y="1274900"/>
            <a:ext cx="1436100" cy="5727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HTTP</a:t>
            </a:r>
            <a:endParaRPr/>
          </a:p>
        </p:txBody>
      </p:sp>
      <p:sp>
        <p:nvSpPr>
          <p:cNvPr id="883" name="Google Shape;883;p65"/>
          <p:cNvSpPr/>
          <p:nvPr/>
        </p:nvSpPr>
        <p:spPr>
          <a:xfrm>
            <a:off x="1140063" y="2064975"/>
            <a:ext cx="1436100" cy="5727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TCP</a:t>
            </a:r>
            <a:endParaRPr/>
          </a:p>
        </p:txBody>
      </p:sp>
      <p:sp>
        <p:nvSpPr>
          <p:cNvPr id="884" name="Google Shape;884;p65"/>
          <p:cNvSpPr/>
          <p:nvPr/>
        </p:nvSpPr>
        <p:spPr>
          <a:xfrm>
            <a:off x="1140063" y="2855050"/>
            <a:ext cx="1436100" cy="5727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IP</a:t>
            </a:r>
            <a:endParaRPr/>
          </a:p>
        </p:txBody>
      </p:sp>
      <p:sp>
        <p:nvSpPr>
          <p:cNvPr id="885" name="Google Shape;885;p65"/>
          <p:cNvSpPr/>
          <p:nvPr/>
        </p:nvSpPr>
        <p:spPr>
          <a:xfrm>
            <a:off x="1140063" y="3645125"/>
            <a:ext cx="1436100" cy="572700"/>
          </a:xfrm>
          <a:prstGeom prst="rect">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Ethernet</a:t>
            </a:r>
            <a:endParaRPr/>
          </a:p>
        </p:txBody>
      </p:sp>
      <p:sp>
        <p:nvSpPr>
          <p:cNvPr id="886" name="Google Shape;886;p65"/>
          <p:cNvSpPr/>
          <p:nvPr/>
        </p:nvSpPr>
        <p:spPr>
          <a:xfrm>
            <a:off x="1140063" y="4435200"/>
            <a:ext cx="1436100" cy="572700"/>
          </a:xfrm>
          <a:prstGeom prst="rect">
            <a:avLst/>
          </a:prstGeom>
          <a:solidFill>
            <a:srgbClr val="EA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Wires</a:t>
            </a:r>
            <a:endParaRPr/>
          </a:p>
        </p:txBody>
      </p:sp>
      <p:cxnSp>
        <p:nvCxnSpPr>
          <p:cNvPr id="887" name="Google Shape;887;p65"/>
          <p:cNvCxnSpPr>
            <a:stCxn id="882" idx="2"/>
            <a:endCxn id="883" idx="0"/>
          </p:cNvCxnSpPr>
          <p:nvPr/>
        </p:nvCxnSpPr>
        <p:spPr>
          <a:xfrm>
            <a:off x="1858113" y="1847600"/>
            <a:ext cx="0" cy="217500"/>
          </a:xfrm>
          <a:prstGeom prst="straightConnector1">
            <a:avLst/>
          </a:prstGeom>
          <a:noFill/>
          <a:ln w="9525" cap="flat" cmpd="sng">
            <a:solidFill>
              <a:schemeClr val="dk2"/>
            </a:solidFill>
            <a:prstDash val="solid"/>
            <a:round/>
            <a:headEnd type="none" w="med" len="med"/>
            <a:tailEnd type="none" w="med" len="med"/>
          </a:ln>
        </p:spPr>
      </p:cxnSp>
      <p:cxnSp>
        <p:nvCxnSpPr>
          <p:cNvPr id="888" name="Google Shape;888;p65"/>
          <p:cNvCxnSpPr>
            <a:stCxn id="883" idx="2"/>
            <a:endCxn id="884" idx="0"/>
          </p:cNvCxnSpPr>
          <p:nvPr/>
        </p:nvCxnSpPr>
        <p:spPr>
          <a:xfrm>
            <a:off x="1858113" y="2637675"/>
            <a:ext cx="0" cy="217500"/>
          </a:xfrm>
          <a:prstGeom prst="straightConnector1">
            <a:avLst/>
          </a:prstGeom>
          <a:noFill/>
          <a:ln w="9525" cap="flat" cmpd="sng">
            <a:solidFill>
              <a:schemeClr val="dk2"/>
            </a:solidFill>
            <a:prstDash val="solid"/>
            <a:round/>
            <a:headEnd type="none" w="med" len="med"/>
            <a:tailEnd type="none" w="med" len="med"/>
          </a:ln>
        </p:spPr>
      </p:cxnSp>
      <p:cxnSp>
        <p:nvCxnSpPr>
          <p:cNvPr id="889" name="Google Shape;889;p65"/>
          <p:cNvCxnSpPr>
            <a:stCxn id="884" idx="2"/>
            <a:endCxn id="885" idx="0"/>
          </p:cNvCxnSpPr>
          <p:nvPr/>
        </p:nvCxnSpPr>
        <p:spPr>
          <a:xfrm>
            <a:off x="1858113" y="3427750"/>
            <a:ext cx="0" cy="217500"/>
          </a:xfrm>
          <a:prstGeom prst="straightConnector1">
            <a:avLst/>
          </a:prstGeom>
          <a:noFill/>
          <a:ln w="9525" cap="flat" cmpd="sng">
            <a:solidFill>
              <a:schemeClr val="dk2"/>
            </a:solidFill>
            <a:prstDash val="solid"/>
            <a:round/>
            <a:headEnd type="none" w="med" len="med"/>
            <a:tailEnd type="none" w="med" len="med"/>
          </a:ln>
        </p:spPr>
      </p:cxnSp>
      <p:cxnSp>
        <p:nvCxnSpPr>
          <p:cNvPr id="890" name="Google Shape;890;p65"/>
          <p:cNvCxnSpPr>
            <a:stCxn id="885" idx="2"/>
            <a:endCxn id="886" idx="0"/>
          </p:cNvCxnSpPr>
          <p:nvPr/>
        </p:nvCxnSpPr>
        <p:spPr>
          <a:xfrm>
            <a:off x="1858113" y="4217825"/>
            <a:ext cx="0" cy="217500"/>
          </a:xfrm>
          <a:prstGeom prst="straightConnector1">
            <a:avLst/>
          </a:prstGeom>
          <a:noFill/>
          <a:ln w="9525" cap="flat" cmpd="sng">
            <a:solidFill>
              <a:schemeClr val="dk2"/>
            </a:solidFill>
            <a:prstDash val="solid"/>
            <a:round/>
            <a:headEnd type="none" w="med" len="med"/>
            <a:tailEnd type="none" w="med" len="med"/>
          </a:ln>
        </p:spPr>
      </p:cxnSp>
      <p:sp>
        <p:nvSpPr>
          <p:cNvPr id="891" name="Google Shape;891;p65"/>
          <p:cNvSpPr/>
          <p:nvPr/>
        </p:nvSpPr>
        <p:spPr>
          <a:xfrm>
            <a:off x="6567838" y="1274900"/>
            <a:ext cx="1436100" cy="5727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HTTP</a:t>
            </a:r>
            <a:endParaRPr/>
          </a:p>
        </p:txBody>
      </p:sp>
      <p:sp>
        <p:nvSpPr>
          <p:cNvPr id="892" name="Google Shape;892;p65"/>
          <p:cNvSpPr/>
          <p:nvPr/>
        </p:nvSpPr>
        <p:spPr>
          <a:xfrm>
            <a:off x="6567838" y="2064975"/>
            <a:ext cx="1436100" cy="5727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TCP</a:t>
            </a:r>
            <a:endParaRPr/>
          </a:p>
        </p:txBody>
      </p:sp>
      <p:sp>
        <p:nvSpPr>
          <p:cNvPr id="893" name="Google Shape;893;p65"/>
          <p:cNvSpPr/>
          <p:nvPr/>
        </p:nvSpPr>
        <p:spPr>
          <a:xfrm>
            <a:off x="6567838" y="2855050"/>
            <a:ext cx="1436100" cy="5727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IP</a:t>
            </a:r>
            <a:endParaRPr/>
          </a:p>
        </p:txBody>
      </p:sp>
      <p:sp>
        <p:nvSpPr>
          <p:cNvPr id="894" name="Google Shape;894;p65"/>
          <p:cNvSpPr/>
          <p:nvPr/>
        </p:nvSpPr>
        <p:spPr>
          <a:xfrm>
            <a:off x="6567838" y="3645125"/>
            <a:ext cx="1436100" cy="572700"/>
          </a:xfrm>
          <a:prstGeom prst="rect">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Ethernet</a:t>
            </a:r>
            <a:endParaRPr/>
          </a:p>
        </p:txBody>
      </p:sp>
      <p:sp>
        <p:nvSpPr>
          <p:cNvPr id="895" name="Google Shape;895;p65"/>
          <p:cNvSpPr/>
          <p:nvPr/>
        </p:nvSpPr>
        <p:spPr>
          <a:xfrm>
            <a:off x="6567838" y="4435200"/>
            <a:ext cx="1436100" cy="572700"/>
          </a:xfrm>
          <a:prstGeom prst="rect">
            <a:avLst/>
          </a:prstGeom>
          <a:solidFill>
            <a:srgbClr val="EA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Wires</a:t>
            </a:r>
            <a:endParaRPr/>
          </a:p>
        </p:txBody>
      </p:sp>
      <p:cxnSp>
        <p:nvCxnSpPr>
          <p:cNvPr id="896" name="Google Shape;896;p65"/>
          <p:cNvCxnSpPr>
            <a:stCxn id="891" idx="2"/>
            <a:endCxn id="892" idx="0"/>
          </p:cNvCxnSpPr>
          <p:nvPr/>
        </p:nvCxnSpPr>
        <p:spPr>
          <a:xfrm>
            <a:off x="7285888" y="1847600"/>
            <a:ext cx="0" cy="217500"/>
          </a:xfrm>
          <a:prstGeom prst="straightConnector1">
            <a:avLst/>
          </a:prstGeom>
          <a:noFill/>
          <a:ln w="9525" cap="flat" cmpd="sng">
            <a:solidFill>
              <a:schemeClr val="dk2"/>
            </a:solidFill>
            <a:prstDash val="solid"/>
            <a:round/>
            <a:headEnd type="none" w="med" len="med"/>
            <a:tailEnd type="none" w="med" len="med"/>
          </a:ln>
        </p:spPr>
      </p:cxnSp>
      <p:cxnSp>
        <p:nvCxnSpPr>
          <p:cNvPr id="897" name="Google Shape;897;p65"/>
          <p:cNvCxnSpPr>
            <a:stCxn id="892" idx="2"/>
            <a:endCxn id="893" idx="0"/>
          </p:cNvCxnSpPr>
          <p:nvPr/>
        </p:nvCxnSpPr>
        <p:spPr>
          <a:xfrm>
            <a:off x="7285888" y="2637675"/>
            <a:ext cx="0" cy="217500"/>
          </a:xfrm>
          <a:prstGeom prst="straightConnector1">
            <a:avLst/>
          </a:prstGeom>
          <a:noFill/>
          <a:ln w="9525" cap="flat" cmpd="sng">
            <a:solidFill>
              <a:schemeClr val="dk2"/>
            </a:solidFill>
            <a:prstDash val="solid"/>
            <a:round/>
            <a:headEnd type="none" w="med" len="med"/>
            <a:tailEnd type="none" w="med" len="med"/>
          </a:ln>
        </p:spPr>
      </p:cxnSp>
      <p:cxnSp>
        <p:nvCxnSpPr>
          <p:cNvPr id="898" name="Google Shape;898;p65"/>
          <p:cNvCxnSpPr>
            <a:stCxn id="893" idx="2"/>
            <a:endCxn id="894" idx="0"/>
          </p:cNvCxnSpPr>
          <p:nvPr/>
        </p:nvCxnSpPr>
        <p:spPr>
          <a:xfrm>
            <a:off x="7285888" y="3427750"/>
            <a:ext cx="0" cy="217500"/>
          </a:xfrm>
          <a:prstGeom prst="straightConnector1">
            <a:avLst/>
          </a:prstGeom>
          <a:noFill/>
          <a:ln w="9525" cap="flat" cmpd="sng">
            <a:solidFill>
              <a:schemeClr val="dk2"/>
            </a:solidFill>
            <a:prstDash val="solid"/>
            <a:round/>
            <a:headEnd type="none" w="med" len="med"/>
            <a:tailEnd type="none" w="med" len="med"/>
          </a:ln>
        </p:spPr>
      </p:cxnSp>
      <p:cxnSp>
        <p:nvCxnSpPr>
          <p:cNvPr id="899" name="Google Shape;899;p65"/>
          <p:cNvCxnSpPr>
            <a:stCxn id="894" idx="2"/>
            <a:endCxn id="895" idx="0"/>
          </p:cNvCxnSpPr>
          <p:nvPr/>
        </p:nvCxnSpPr>
        <p:spPr>
          <a:xfrm>
            <a:off x="7285888" y="4217825"/>
            <a:ext cx="0" cy="217500"/>
          </a:xfrm>
          <a:prstGeom prst="straightConnector1">
            <a:avLst/>
          </a:prstGeom>
          <a:noFill/>
          <a:ln w="9525" cap="flat" cmpd="sng">
            <a:solidFill>
              <a:schemeClr val="dk2"/>
            </a:solidFill>
            <a:prstDash val="solid"/>
            <a:round/>
            <a:headEnd type="none" w="med" len="med"/>
            <a:tailEnd type="none" w="med" len="med"/>
          </a:ln>
        </p:spPr>
      </p:cxnSp>
      <p:cxnSp>
        <p:nvCxnSpPr>
          <p:cNvPr id="900" name="Google Shape;900;p65"/>
          <p:cNvCxnSpPr/>
          <p:nvPr/>
        </p:nvCxnSpPr>
        <p:spPr>
          <a:xfrm>
            <a:off x="2908813" y="1561250"/>
            <a:ext cx="3326400" cy="0"/>
          </a:xfrm>
          <a:prstGeom prst="straightConnector1">
            <a:avLst/>
          </a:prstGeom>
          <a:noFill/>
          <a:ln w="9525" cap="flat" cmpd="sng">
            <a:solidFill>
              <a:schemeClr val="dk2"/>
            </a:solidFill>
            <a:prstDash val="solid"/>
            <a:round/>
            <a:headEnd type="triangle" w="med" len="med"/>
            <a:tailEnd type="triangle" w="med" len="med"/>
          </a:ln>
        </p:spPr>
      </p:cxnSp>
      <p:cxnSp>
        <p:nvCxnSpPr>
          <p:cNvPr id="901" name="Google Shape;901;p65"/>
          <p:cNvCxnSpPr/>
          <p:nvPr/>
        </p:nvCxnSpPr>
        <p:spPr>
          <a:xfrm>
            <a:off x="2908800" y="2351325"/>
            <a:ext cx="3326400" cy="0"/>
          </a:xfrm>
          <a:prstGeom prst="straightConnector1">
            <a:avLst/>
          </a:prstGeom>
          <a:noFill/>
          <a:ln w="9525" cap="flat" cmpd="sng">
            <a:solidFill>
              <a:schemeClr val="dk2"/>
            </a:solidFill>
            <a:prstDash val="solid"/>
            <a:round/>
            <a:headEnd type="triangle" w="med" len="med"/>
            <a:tailEnd type="triangle" w="med" len="med"/>
          </a:ln>
        </p:spPr>
      </p:cxnSp>
      <p:cxnSp>
        <p:nvCxnSpPr>
          <p:cNvPr id="902" name="Google Shape;902;p65"/>
          <p:cNvCxnSpPr/>
          <p:nvPr/>
        </p:nvCxnSpPr>
        <p:spPr>
          <a:xfrm>
            <a:off x="2908813" y="3141400"/>
            <a:ext cx="3326400" cy="0"/>
          </a:xfrm>
          <a:prstGeom prst="straightConnector1">
            <a:avLst/>
          </a:prstGeom>
          <a:noFill/>
          <a:ln w="9525" cap="flat" cmpd="sng">
            <a:solidFill>
              <a:schemeClr val="dk2"/>
            </a:solidFill>
            <a:prstDash val="solid"/>
            <a:round/>
            <a:headEnd type="triangle" w="med" len="med"/>
            <a:tailEnd type="triangle" w="med" len="med"/>
          </a:ln>
        </p:spPr>
      </p:cxnSp>
      <p:cxnSp>
        <p:nvCxnSpPr>
          <p:cNvPr id="903" name="Google Shape;903;p65"/>
          <p:cNvCxnSpPr/>
          <p:nvPr/>
        </p:nvCxnSpPr>
        <p:spPr>
          <a:xfrm>
            <a:off x="2908813" y="3931475"/>
            <a:ext cx="3326400" cy="0"/>
          </a:xfrm>
          <a:prstGeom prst="straightConnector1">
            <a:avLst/>
          </a:prstGeom>
          <a:noFill/>
          <a:ln w="9525" cap="flat" cmpd="sng">
            <a:solidFill>
              <a:schemeClr val="dk2"/>
            </a:solidFill>
            <a:prstDash val="solid"/>
            <a:round/>
            <a:headEnd type="triangle" w="med" len="med"/>
            <a:tailEnd type="triangle" w="med" len="med"/>
          </a:ln>
        </p:spPr>
      </p:cxnSp>
      <p:cxnSp>
        <p:nvCxnSpPr>
          <p:cNvPr id="904" name="Google Shape;904;p65"/>
          <p:cNvCxnSpPr/>
          <p:nvPr/>
        </p:nvCxnSpPr>
        <p:spPr>
          <a:xfrm>
            <a:off x="2908813" y="4721550"/>
            <a:ext cx="3326400" cy="0"/>
          </a:xfrm>
          <a:prstGeom prst="straightConnector1">
            <a:avLst/>
          </a:prstGeom>
          <a:noFill/>
          <a:ln w="9525" cap="flat" cmpd="sng">
            <a:solidFill>
              <a:schemeClr val="dk2"/>
            </a:solidFill>
            <a:prstDash val="solid"/>
            <a:round/>
            <a:headEnd type="triangle" w="med" len="med"/>
            <a:tailEnd type="triangle" w="med" len="med"/>
          </a:ln>
        </p:spPr>
      </p:cxnSp>
      <p:sp>
        <p:nvSpPr>
          <p:cNvPr id="905" name="Google Shape;905;p65"/>
          <p:cNvSpPr txBox="1"/>
          <p:nvPr/>
        </p:nvSpPr>
        <p:spPr>
          <a:xfrm>
            <a:off x="44075" y="1345700"/>
            <a:ext cx="10374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b="1"/>
              <a:t>Relies upon</a:t>
            </a:r>
            <a:r>
              <a:rPr lang="en" sz="800"/>
              <a:t>: Transport of data</a:t>
            </a:r>
            <a:endParaRPr sz="800"/>
          </a:p>
        </p:txBody>
      </p:sp>
      <p:sp>
        <p:nvSpPr>
          <p:cNvPr id="906" name="Google Shape;906;p65"/>
          <p:cNvSpPr txBox="1"/>
          <p:nvPr/>
        </p:nvSpPr>
        <p:spPr>
          <a:xfrm>
            <a:off x="44075" y="1951125"/>
            <a:ext cx="10374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b="1"/>
              <a:t>Provides</a:t>
            </a:r>
            <a:r>
              <a:rPr lang="en" sz="800"/>
              <a:t>: Transport of data</a:t>
            </a:r>
            <a:endParaRPr sz="800"/>
          </a:p>
          <a:p>
            <a:pPr marL="0" lvl="0" indent="0" algn="l" rtl="0">
              <a:spcBef>
                <a:spcPts val="0"/>
              </a:spcBef>
              <a:spcAft>
                <a:spcPts val="0"/>
              </a:spcAft>
              <a:buNone/>
            </a:pPr>
            <a:r>
              <a:rPr lang="en" sz="800" b="1"/>
              <a:t>Relies upon</a:t>
            </a:r>
            <a:r>
              <a:rPr lang="en" sz="800"/>
              <a:t>: Global packet delivery</a:t>
            </a:r>
            <a:endParaRPr sz="800"/>
          </a:p>
        </p:txBody>
      </p:sp>
      <p:sp>
        <p:nvSpPr>
          <p:cNvPr id="907" name="Google Shape;907;p65"/>
          <p:cNvSpPr txBox="1"/>
          <p:nvPr/>
        </p:nvSpPr>
        <p:spPr>
          <a:xfrm>
            <a:off x="44075" y="2741200"/>
            <a:ext cx="10374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b="1"/>
              <a:t>Provides</a:t>
            </a:r>
            <a:r>
              <a:rPr lang="en" sz="800"/>
              <a:t>: Global packet delivery</a:t>
            </a:r>
            <a:endParaRPr sz="800"/>
          </a:p>
          <a:p>
            <a:pPr marL="0" lvl="0" indent="0" algn="l" rtl="0">
              <a:spcBef>
                <a:spcPts val="0"/>
              </a:spcBef>
              <a:spcAft>
                <a:spcPts val="0"/>
              </a:spcAft>
              <a:buNone/>
            </a:pPr>
            <a:r>
              <a:rPr lang="en" sz="800" b="1"/>
              <a:t>Relies upon</a:t>
            </a:r>
            <a:r>
              <a:rPr lang="en" sz="800"/>
              <a:t>: Local frame delivery</a:t>
            </a:r>
            <a:endParaRPr sz="800"/>
          </a:p>
        </p:txBody>
      </p:sp>
      <p:sp>
        <p:nvSpPr>
          <p:cNvPr id="908" name="Google Shape;908;p65"/>
          <p:cNvSpPr txBox="1"/>
          <p:nvPr/>
        </p:nvSpPr>
        <p:spPr>
          <a:xfrm>
            <a:off x="44075" y="3531275"/>
            <a:ext cx="10374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b="1"/>
              <a:t>Provides</a:t>
            </a:r>
            <a:r>
              <a:rPr lang="en" sz="800"/>
              <a:t>: Local frame delivery</a:t>
            </a:r>
            <a:endParaRPr sz="800"/>
          </a:p>
          <a:p>
            <a:pPr marL="0" lvl="0" indent="0" algn="l" rtl="0">
              <a:spcBef>
                <a:spcPts val="0"/>
              </a:spcBef>
              <a:spcAft>
                <a:spcPts val="0"/>
              </a:spcAft>
              <a:buNone/>
            </a:pPr>
            <a:r>
              <a:rPr lang="en" sz="800" b="1"/>
              <a:t>Relies upon</a:t>
            </a:r>
            <a:r>
              <a:rPr lang="en" sz="800"/>
              <a:t>: Communication of bits</a:t>
            </a:r>
            <a:endParaRPr sz="800"/>
          </a:p>
        </p:txBody>
      </p:sp>
      <p:sp>
        <p:nvSpPr>
          <p:cNvPr id="909" name="Google Shape;909;p65"/>
          <p:cNvSpPr txBox="1"/>
          <p:nvPr/>
        </p:nvSpPr>
        <p:spPr>
          <a:xfrm>
            <a:off x="44075" y="4444500"/>
            <a:ext cx="10374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b="1"/>
              <a:t>Provides</a:t>
            </a:r>
            <a:r>
              <a:rPr lang="en" sz="800"/>
              <a:t>: Communication of bits</a:t>
            </a:r>
            <a:endParaRPr sz="800"/>
          </a:p>
        </p:txBody>
      </p:sp>
      <p:sp>
        <p:nvSpPr>
          <p:cNvPr id="910" name="Google Shape;910;p6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49</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21"/>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What’s the Internet?</a:t>
            </a:r>
            <a:endParaRPr/>
          </a:p>
        </p:txBody>
      </p:sp>
      <p:sp>
        <p:nvSpPr>
          <p:cNvPr id="102" name="Google Shape;102;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a:t>
            </a:fld>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914"/>
        <p:cNvGrpSpPr/>
        <p:nvPr/>
      </p:nvGrpSpPr>
      <p:grpSpPr>
        <a:xfrm>
          <a:off x="0" y="0"/>
          <a:ext cx="0" cy="0"/>
          <a:chOff x="0" y="0"/>
          <a:chExt cx="0" cy="0"/>
        </a:xfrm>
      </p:grpSpPr>
      <p:sp>
        <p:nvSpPr>
          <p:cNvPr id="915" name="Google Shape;915;p66"/>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Summary: Intro to Networking</a:t>
            </a:r>
            <a:endParaRPr/>
          </a:p>
        </p:txBody>
      </p:sp>
      <p:sp>
        <p:nvSpPr>
          <p:cNvPr id="916" name="Google Shape;916;p66"/>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Internet: A global network of computers</a:t>
            </a:r>
            <a:endParaRPr/>
          </a:p>
          <a:p>
            <a:pPr marL="914400" lvl="1" indent="-317500" algn="l" rtl="0">
              <a:spcBef>
                <a:spcPts val="0"/>
              </a:spcBef>
              <a:spcAft>
                <a:spcPts val="0"/>
              </a:spcAft>
              <a:buSzPts val="1400"/>
              <a:buChar char="○"/>
            </a:pPr>
            <a:r>
              <a:rPr lang="en"/>
              <a:t>Protocols: Agreed-upon systems of communication</a:t>
            </a:r>
            <a:endParaRPr/>
          </a:p>
          <a:p>
            <a:pPr marL="457200" lvl="0" indent="-342900" algn="l" rtl="0">
              <a:spcBef>
                <a:spcPts val="0"/>
              </a:spcBef>
              <a:spcAft>
                <a:spcPts val="0"/>
              </a:spcAft>
              <a:buSzPts val="1800"/>
              <a:buChar char="●"/>
            </a:pPr>
            <a:r>
              <a:rPr lang="en"/>
              <a:t>OSI model: A layered model of protocols</a:t>
            </a:r>
            <a:endParaRPr/>
          </a:p>
          <a:p>
            <a:pPr marL="914400" lvl="1" indent="-317500" algn="l" rtl="0">
              <a:spcBef>
                <a:spcPts val="0"/>
              </a:spcBef>
              <a:spcAft>
                <a:spcPts val="0"/>
              </a:spcAft>
              <a:buSzPts val="1400"/>
              <a:buChar char="○"/>
            </a:pPr>
            <a:r>
              <a:rPr lang="en"/>
              <a:t>Layer 1: Communication of bits</a:t>
            </a:r>
            <a:endParaRPr/>
          </a:p>
          <a:p>
            <a:pPr marL="914400" lvl="1" indent="-317500" algn="l" rtl="0">
              <a:spcBef>
                <a:spcPts val="0"/>
              </a:spcBef>
              <a:spcAft>
                <a:spcPts val="0"/>
              </a:spcAft>
              <a:buSzPts val="1400"/>
              <a:buChar char="○"/>
            </a:pPr>
            <a:r>
              <a:rPr lang="en"/>
              <a:t>Layer 2: Local frame delivery</a:t>
            </a:r>
            <a:endParaRPr/>
          </a:p>
          <a:p>
            <a:pPr marL="1371600" lvl="2" indent="-317500" algn="l" rtl="0">
              <a:spcBef>
                <a:spcPts val="0"/>
              </a:spcBef>
              <a:spcAft>
                <a:spcPts val="0"/>
              </a:spcAft>
              <a:buSzPts val="1400"/>
              <a:buChar char="■"/>
            </a:pPr>
            <a:r>
              <a:rPr lang="en"/>
              <a:t>Ethernet: The most common Layer 2 protocol</a:t>
            </a:r>
            <a:endParaRPr/>
          </a:p>
          <a:p>
            <a:pPr marL="1371600" lvl="2" indent="-317500" algn="l" rtl="0">
              <a:spcBef>
                <a:spcPts val="0"/>
              </a:spcBef>
              <a:spcAft>
                <a:spcPts val="0"/>
              </a:spcAft>
              <a:buSzPts val="1400"/>
              <a:buChar char="■"/>
            </a:pPr>
            <a:r>
              <a:rPr lang="en"/>
              <a:t>MAC addresses: 6-byte addressing system used by Ethernet</a:t>
            </a:r>
            <a:endParaRPr/>
          </a:p>
          <a:p>
            <a:pPr marL="914400" lvl="1" indent="-317500" algn="l" rtl="0">
              <a:spcBef>
                <a:spcPts val="0"/>
              </a:spcBef>
              <a:spcAft>
                <a:spcPts val="0"/>
              </a:spcAft>
              <a:buSzPts val="1400"/>
              <a:buChar char="○"/>
            </a:pPr>
            <a:r>
              <a:rPr lang="en"/>
              <a:t>Layer 3: Global packet delivery</a:t>
            </a:r>
            <a:endParaRPr/>
          </a:p>
          <a:p>
            <a:pPr marL="1371600" lvl="2" indent="-317500" algn="l" rtl="0">
              <a:spcBef>
                <a:spcPts val="0"/>
              </a:spcBef>
              <a:spcAft>
                <a:spcPts val="0"/>
              </a:spcAft>
              <a:buSzPts val="1400"/>
              <a:buChar char="■"/>
            </a:pPr>
            <a:r>
              <a:rPr lang="en"/>
              <a:t>IP: The universal Layer 3 protocol</a:t>
            </a:r>
            <a:endParaRPr/>
          </a:p>
          <a:p>
            <a:pPr marL="1371600" lvl="2" indent="-317500" algn="l" rtl="0">
              <a:spcBef>
                <a:spcPts val="0"/>
              </a:spcBef>
              <a:spcAft>
                <a:spcPts val="0"/>
              </a:spcAft>
              <a:buSzPts val="1400"/>
              <a:buChar char="■"/>
            </a:pPr>
            <a:r>
              <a:rPr lang="en"/>
              <a:t>IP addresses: 4-byte (or 16-byte) addressing system used by IP</a:t>
            </a:r>
            <a:endParaRPr/>
          </a:p>
          <a:p>
            <a:pPr marL="914400" lvl="1" indent="-317500" algn="l" rtl="0">
              <a:spcBef>
                <a:spcPts val="0"/>
              </a:spcBef>
              <a:spcAft>
                <a:spcPts val="0"/>
              </a:spcAft>
              <a:buSzPts val="1400"/>
              <a:buChar char="○"/>
            </a:pPr>
            <a:r>
              <a:rPr lang="en"/>
              <a:t>Layer 4: Transport of data (more on this next time)</a:t>
            </a:r>
            <a:endParaRPr/>
          </a:p>
          <a:p>
            <a:pPr marL="914400" lvl="1" indent="-317500" algn="l" rtl="0">
              <a:spcBef>
                <a:spcPts val="0"/>
              </a:spcBef>
              <a:spcAft>
                <a:spcPts val="0"/>
              </a:spcAft>
              <a:buSzPts val="1400"/>
              <a:buChar char="○"/>
            </a:pPr>
            <a:r>
              <a:rPr lang="en"/>
              <a:t>Layer 7: Applications and services (the web)</a:t>
            </a:r>
            <a:endParaRPr/>
          </a:p>
        </p:txBody>
      </p:sp>
      <p:sp>
        <p:nvSpPr>
          <p:cNvPr id="917" name="Google Shape;917;p6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50</a:t>
            </a:fld>
            <a:endParaRPr/>
          </a:p>
        </p:txBody>
      </p:sp>
      <p:sp>
        <p:nvSpPr>
          <p:cNvPr id="918" name="Google Shape;918;p66"/>
          <p:cNvSpPr/>
          <p:nvPr/>
        </p:nvSpPr>
        <p:spPr>
          <a:xfrm>
            <a:off x="7369825" y="1838663"/>
            <a:ext cx="1512900" cy="378300"/>
          </a:xfrm>
          <a:prstGeom prst="rect">
            <a:avLst/>
          </a:prstGeom>
          <a:solidFill>
            <a:srgbClr val="F1C23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t>Application</a:t>
            </a:r>
            <a:endParaRPr b="1"/>
          </a:p>
        </p:txBody>
      </p:sp>
      <p:sp>
        <p:nvSpPr>
          <p:cNvPr id="919" name="Google Shape;919;p66"/>
          <p:cNvSpPr/>
          <p:nvPr/>
        </p:nvSpPr>
        <p:spPr>
          <a:xfrm>
            <a:off x="7369825" y="2293163"/>
            <a:ext cx="1512900" cy="378300"/>
          </a:xfrm>
          <a:prstGeom prst="rect">
            <a:avLst/>
          </a:prstGeom>
          <a:solidFill>
            <a:srgbClr val="F1C23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t>Transport</a:t>
            </a:r>
            <a:endParaRPr b="1"/>
          </a:p>
        </p:txBody>
      </p:sp>
      <p:sp>
        <p:nvSpPr>
          <p:cNvPr id="920" name="Google Shape;920;p66"/>
          <p:cNvSpPr/>
          <p:nvPr/>
        </p:nvSpPr>
        <p:spPr>
          <a:xfrm>
            <a:off x="7369825" y="2747663"/>
            <a:ext cx="1512900" cy="378300"/>
          </a:xfrm>
          <a:prstGeom prst="rect">
            <a:avLst/>
          </a:prstGeom>
          <a:solidFill>
            <a:srgbClr val="F1C23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t>(Inter) Network</a:t>
            </a:r>
            <a:endParaRPr b="1"/>
          </a:p>
        </p:txBody>
      </p:sp>
      <p:sp>
        <p:nvSpPr>
          <p:cNvPr id="921" name="Google Shape;921;p66"/>
          <p:cNvSpPr/>
          <p:nvPr/>
        </p:nvSpPr>
        <p:spPr>
          <a:xfrm>
            <a:off x="7369825" y="3202163"/>
            <a:ext cx="1512900" cy="378300"/>
          </a:xfrm>
          <a:prstGeom prst="rect">
            <a:avLst/>
          </a:prstGeom>
          <a:solidFill>
            <a:srgbClr val="B4A7D6"/>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t>Link</a:t>
            </a:r>
            <a:endParaRPr b="1"/>
          </a:p>
        </p:txBody>
      </p:sp>
      <p:sp>
        <p:nvSpPr>
          <p:cNvPr id="922" name="Google Shape;922;p66"/>
          <p:cNvSpPr/>
          <p:nvPr/>
        </p:nvSpPr>
        <p:spPr>
          <a:xfrm>
            <a:off x="7369825" y="3656663"/>
            <a:ext cx="1512900" cy="378300"/>
          </a:xfrm>
          <a:prstGeom prst="rect">
            <a:avLst/>
          </a:prstGeom>
          <a:solidFill>
            <a:srgbClr val="B4A7D6"/>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t>Physical</a:t>
            </a:r>
            <a:endParaRPr b="1"/>
          </a:p>
        </p:txBody>
      </p:sp>
      <p:sp>
        <p:nvSpPr>
          <p:cNvPr id="923" name="Google Shape;923;p66"/>
          <p:cNvSpPr txBox="1"/>
          <p:nvPr/>
        </p:nvSpPr>
        <p:spPr>
          <a:xfrm>
            <a:off x="7031275" y="3677588"/>
            <a:ext cx="252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666666"/>
                </a:solidFill>
              </a:rPr>
              <a:t>1</a:t>
            </a:r>
            <a:endParaRPr>
              <a:solidFill>
                <a:srgbClr val="666666"/>
              </a:solidFill>
            </a:endParaRPr>
          </a:p>
        </p:txBody>
      </p:sp>
      <p:sp>
        <p:nvSpPr>
          <p:cNvPr id="924" name="Google Shape;924;p66"/>
          <p:cNvSpPr txBox="1"/>
          <p:nvPr/>
        </p:nvSpPr>
        <p:spPr>
          <a:xfrm>
            <a:off x="7031275" y="3215100"/>
            <a:ext cx="252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666666"/>
                </a:solidFill>
              </a:rPr>
              <a:t>2</a:t>
            </a:r>
            <a:endParaRPr>
              <a:solidFill>
                <a:srgbClr val="666666"/>
              </a:solidFill>
            </a:endParaRPr>
          </a:p>
        </p:txBody>
      </p:sp>
      <p:sp>
        <p:nvSpPr>
          <p:cNvPr id="925" name="Google Shape;925;p66"/>
          <p:cNvSpPr txBox="1"/>
          <p:nvPr/>
        </p:nvSpPr>
        <p:spPr>
          <a:xfrm>
            <a:off x="7031275" y="2752638"/>
            <a:ext cx="252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666666"/>
                </a:solidFill>
              </a:rPr>
              <a:t>3</a:t>
            </a:r>
            <a:endParaRPr>
              <a:solidFill>
                <a:srgbClr val="666666"/>
              </a:solidFill>
            </a:endParaRPr>
          </a:p>
        </p:txBody>
      </p:sp>
      <p:sp>
        <p:nvSpPr>
          <p:cNvPr id="926" name="Google Shape;926;p66"/>
          <p:cNvSpPr txBox="1"/>
          <p:nvPr/>
        </p:nvSpPr>
        <p:spPr>
          <a:xfrm>
            <a:off x="7031275" y="2280138"/>
            <a:ext cx="252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666666"/>
                </a:solidFill>
              </a:rPr>
              <a:t>4</a:t>
            </a:r>
            <a:endParaRPr>
              <a:solidFill>
                <a:srgbClr val="666666"/>
              </a:solidFill>
            </a:endParaRPr>
          </a:p>
        </p:txBody>
      </p:sp>
      <p:sp>
        <p:nvSpPr>
          <p:cNvPr id="927" name="Google Shape;927;p66"/>
          <p:cNvSpPr txBox="1"/>
          <p:nvPr/>
        </p:nvSpPr>
        <p:spPr>
          <a:xfrm>
            <a:off x="7031275" y="1827713"/>
            <a:ext cx="252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666666"/>
                </a:solidFill>
              </a:rPr>
              <a:t>7</a:t>
            </a:r>
            <a:endParaRPr>
              <a:solidFill>
                <a:srgbClr val="666666"/>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931"/>
        <p:cNvGrpSpPr/>
        <p:nvPr/>
      </p:nvGrpSpPr>
      <p:grpSpPr>
        <a:xfrm>
          <a:off x="0" y="0"/>
          <a:ext cx="0" cy="0"/>
          <a:chOff x="0" y="0"/>
          <a:chExt cx="0" cy="0"/>
        </a:xfrm>
      </p:grpSpPr>
      <p:sp>
        <p:nvSpPr>
          <p:cNvPr id="932" name="Google Shape;932;p67"/>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Next: Low-Level Network Attacks</a:t>
            </a:r>
            <a:endParaRPr/>
          </a:p>
        </p:txBody>
      </p:sp>
      <p:sp>
        <p:nvSpPr>
          <p:cNvPr id="933" name="Google Shape;933;p67"/>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Network Attackers</a:t>
            </a:r>
            <a:endParaRPr/>
          </a:p>
          <a:p>
            <a:pPr marL="914400" lvl="1" indent="-317500" algn="l" rtl="0">
              <a:spcBef>
                <a:spcPts val="0"/>
              </a:spcBef>
              <a:spcAft>
                <a:spcPts val="0"/>
              </a:spcAft>
              <a:buSzPts val="1400"/>
              <a:buChar char="○"/>
            </a:pPr>
            <a:r>
              <a:rPr lang="en"/>
              <a:t>Man-in-the-middle attacker</a:t>
            </a:r>
            <a:endParaRPr/>
          </a:p>
          <a:p>
            <a:pPr marL="914400" lvl="1" indent="-317500" algn="l" rtl="0">
              <a:spcBef>
                <a:spcPts val="0"/>
              </a:spcBef>
              <a:spcAft>
                <a:spcPts val="0"/>
              </a:spcAft>
              <a:buSzPts val="1400"/>
              <a:buChar char="○"/>
            </a:pPr>
            <a:r>
              <a:rPr lang="en"/>
              <a:t>On-path attacker</a:t>
            </a:r>
            <a:endParaRPr/>
          </a:p>
          <a:p>
            <a:pPr marL="914400" lvl="1" indent="-317500" algn="l" rtl="0">
              <a:spcBef>
                <a:spcPts val="0"/>
              </a:spcBef>
              <a:spcAft>
                <a:spcPts val="0"/>
              </a:spcAft>
              <a:buSzPts val="1400"/>
              <a:buChar char="○"/>
            </a:pPr>
            <a:r>
              <a:rPr lang="en"/>
              <a:t>Off-path attacker</a:t>
            </a:r>
            <a:endParaRPr/>
          </a:p>
          <a:p>
            <a:pPr marL="457200" lvl="0" indent="-342900" algn="l" rtl="0">
              <a:spcBef>
                <a:spcPts val="0"/>
              </a:spcBef>
              <a:spcAft>
                <a:spcPts val="0"/>
              </a:spcAft>
              <a:buSzPts val="1800"/>
              <a:buChar char="●"/>
            </a:pPr>
            <a:r>
              <a:rPr lang="en"/>
              <a:t>ARP: Translate IP addresses to MAC addresses</a:t>
            </a:r>
            <a:endParaRPr/>
          </a:p>
          <a:p>
            <a:pPr marL="457200" lvl="0" indent="-342900" algn="l" rtl="0">
              <a:spcBef>
                <a:spcPts val="0"/>
              </a:spcBef>
              <a:spcAft>
                <a:spcPts val="0"/>
              </a:spcAft>
              <a:buSzPts val="1800"/>
              <a:buChar char="●"/>
            </a:pPr>
            <a:r>
              <a:rPr lang="en"/>
              <a:t>DHCP: Get configurations when first connecting to a network</a:t>
            </a:r>
            <a:endParaRPr/>
          </a:p>
          <a:p>
            <a:pPr marL="457200" lvl="0" indent="-342900" algn="l" rtl="0">
              <a:spcBef>
                <a:spcPts val="0"/>
              </a:spcBef>
              <a:spcAft>
                <a:spcPts val="0"/>
              </a:spcAft>
              <a:buSzPts val="1800"/>
              <a:buChar char="●"/>
            </a:pPr>
            <a:r>
              <a:rPr lang="en"/>
              <a:t>WPA: Communicate securely in a wireless local network</a:t>
            </a:r>
            <a:endParaRPr/>
          </a:p>
        </p:txBody>
      </p:sp>
      <p:sp>
        <p:nvSpPr>
          <p:cNvPr id="934" name="Google Shape;934;p6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51</a:t>
            </a:fld>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938"/>
        <p:cNvGrpSpPr/>
        <p:nvPr/>
      </p:nvGrpSpPr>
      <p:grpSpPr>
        <a:xfrm>
          <a:off x="0" y="0"/>
          <a:ext cx="0" cy="0"/>
          <a:chOff x="0" y="0"/>
          <a:chExt cx="0" cy="0"/>
        </a:xfrm>
      </p:grpSpPr>
      <p:pic>
        <p:nvPicPr>
          <p:cNvPr id="939" name="Google Shape;939;p68"/>
          <p:cNvPicPr preferRelativeResize="0"/>
          <p:nvPr/>
        </p:nvPicPr>
        <p:blipFill>
          <a:blip r:embed="rId3">
            <a:alphaModFix/>
          </a:blip>
          <a:stretch>
            <a:fillRect/>
          </a:stretch>
        </p:blipFill>
        <p:spPr>
          <a:xfrm>
            <a:off x="5298949" y="2765850"/>
            <a:ext cx="3845049" cy="2377651"/>
          </a:xfrm>
          <a:prstGeom prst="rect">
            <a:avLst/>
          </a:prstGeom>
          <a:noFill/>
          <a:ln>
            <a:noFill/>
          </a:ln>
        </p:spPr>
      </p:pic>
      <p:sp>
        <p:nvSpPr>
          <p:cNvPr id="940" name="Google Shape;940;p68"/>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Network Attackers</a:t>
            </a:r>
            <a:endParaRPr/>
          </a:p>
        </p:txBody>
      </p:sp>
      <p:sp>
        <p:nvSpPr>
          <p:cNvPr id="941" name="Google Shape;941;p6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52</a:t>
            </a:fld>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945"/>
        <p:cNvGrpSpPr/>
        <p:nvPr/>
      </p:nvGrpSpPr>
      <p:grpSpPr>
        <a:xfrm>
          <a:off x="0" y="0"/>
          <a:ext cx="0" cy="0"/>
          <a:chOff x="0" y="0"/>
          <a:chExt cx="0" cy="0"/>
        </a:xfrm>
      </p:grpSpPr>
      <p:sp>
        <p:nvSpPr>
          <p:cNvPr id="946" name="Google Shape;946;p69"/>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Types of Network Attackers</a:t>
            </a:r>
            <a:endParaRPr/>
          </a:p>
        </p:txBody>
      </p:sp>
      <p:sp>
        <p:nvSpPr>
          <p:cNvPr id="947" name="Google Shape;947;p6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53</a:t>
            </a:fld>
            <a:endParaRPr/>
          </a:p>
        </p:txBody>
      </p:sp>
      <p:graphicFrame>
        <p:nvGraphicFramePr>
          <p:cNvPr id="948" name="Google Shape;948;p69"/>
          <p:cNvGraphicFramePr/>
          <p:nvPr/>
        </p:nvGraphicFramePr>
        <p:xfrm>
          <a:off x="516875" y="2043313"/>
          <a:ext cx="3000000" cy="3000000"/>
        </p:xfrm>
        <a:graphic>
          <a:graphicData uri="http://schemas.openxmlformats.org/drawingml/2006/table">
            <a:tbl>
              <a:tblPr>
                <a:noFill/>
                <a:tableStyleId>{BFE604CA-AD57-4AB2-B3D3-69E05442DE48}</a:tableStyleId>
              </a:tblPr>
              <a:tblGrid>
                <a:gridCol w="3534575">
                  <a:extLst>
                    <a:ext uri="{9D8B030D-6E8A-4147-A177-3AD203B41FA5}">
                      <a16:colId xmlns:a16="http://schemas.microsoft.com/office/drawing/2014/main" val="20000"/>
                    </a:ext>
                  </a:extLst>
                </a:gridCol>
                <a:gridCol w="2271250">
                  <a:extLst>
                    <a:ext uri="{9D8B030D-6E8A-4147-A177-3AD203B41FA5}">
                      <a16:colId xmlns:a16="http://schemas.microsoft.com/office/drawing/2014/main" val="20001"/>
                    </a:ext>
                  </a:extLst>
                </a:gridCol>
                <a:gridCol w="2304400">
                  <a:extLst>
                    <a:ext uri="{9D8B030D-6E8A-4147-A177-3AD203B41FA5}">
                      <a16:colId xmlns:a16="http://schemas.microsoft.com/office/drawing/2014/main" val="20002"/>
                    </a:ext>
                  </a:extLst>
                </a:gridCol>
              </a:tblGrid>
              <a:tr h="381000">
                <a:tc>
                  <a:txBody>
                    <a:bodyPr/>
                    <a:lstStyle/>
                    <a:p>
                      <a:pPr marL="0" lvl="0" indent="0" algn="l" rtl="0">
                        <a:spcBef>
                          <a:spcPts val="0"/>
                        </a:spcBef>
                        <a:spcAft>
                          <a:spcPts val="0"/>
                        </a:spcAft>
                        <a:buNone/>
                      </a:pPr>
                      <a:endParaRPr sz="1800"/>
                    </a:p>
                  </a:txBody>
                  <a:tcPr marL="91425" marR="91425" marT="91425" marB="91425"/>
                </a:tc>
                <a:tc>
                  <a:txBody>
                    <a:bodyPr/>
                    <a:lstStyle/>
                    <a:p>
                      <a:pPr marL="0" lvl="0" indent="0" algn="l" rtl="0">
                        <a:spcBef>
                          <a:spcPts val="0"/>
                        </a:spcBef>
                        <a:spcAft>
                          <a:spcPts val="0"/>
                        </a:spcAft>
                        <a:buNone/>
                      </a:pPr>
                      <a:r>
                        <a:rPr lang="en" sz="1800"/>
                        <a:t>Can modify or delete packets</a:t>
                      </a:r>
                      <a:endParaRPr sz="1800"/>
                    </a:p>
                  </a:txBody>
                  <a:tcPr marL="91425" marR="91425" marT="91425" marB="91425">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800"/>
                        <a:t>Can read packets</a:t>
                      </a:r>
                      <a:endParaRPr sz="1800"/>
                    </a:p>
                  </a:txBody>
                  <a:tcPr marL="91425" marR="91425" marT="91425" marB="91425">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 sz="1800" b="1"/>
                        <a:t>Man-in-the-middle/In-path attacker</a:t>
                      </a:r>
                      <a:endParaRPr sz="1800" b="1"/>
                    </a:p>
                  </a:txBody>
                  <a:tcPr marL="91425" marR="91425" marT="91425" marB="91425">
                    <a:lnR w="9525" cap="flat" cmpd="sng">
                      <a:solidFill>
                        <a:srgbClr val="9E9E9E"/>
                      </a:solidFill>
                      <a:prstDash val="solid"/>
                      <a:round/>
                      <a:headEnd type="none" w="sm" len="sm"/>
                      <a:tailEnd type="none" w="sm" len="sm"/>
                    </a:lnR>
                  </a:tcPr>
                </a:tc>
                <a:tc>
                  <a:txBody>
                    <a:bodyPr/>
                    <a:lstStyle/>
                    <a:p>
                      <a:pPr marL="0" lvl="0" indent="0" algn="ctr" rtl="0">
                        <a:spcBef>
                          <a:spcPts val="0"/>
                        </a:spcBef>
                        <a:spcAft>
                          <a:spcPts val="0"/>
                        </a:spcAft>
                        <a:buClr>
                          <a:schemeClr val="dk1"/>
                        </a:buClr>
                        <a:buSzPts val="1100"/>
                        <a:buFont typeface="Arial"/>
                        <a:buNone/>
                      </a:pPr>
                      <a:r>
                        <a:rPr lang="en" sz="1800">
                          <a:solidFill>
                            <a:schemeClr val="dk1"/>
                          </a:solidFill>
                        </a:rPr>
                        <a:t>✓</a:t>
                      </a:r>
                      <a:endParaRPr sz="18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1800">
                          <a:solidFill>
                            <a:schemeClr val="dk1"/>
                          </a:solidFill>
                        </a:rPr>
                        <a:t>✓</a:t>
                      </a:r>
                      <a:endParaRPr sz="18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 sz="1800" b="1"/>
                        <a:t>Man-on-the-side/On-path attacker</a:t>
                      </a:r>
                      <a:endParaRPr sz="1800" b="1"/>
                    </a:p>
                  </a:txBody>
                  <a:tcPr marL="91425" marR="91425" marT="91425" marB="91425">
                    <a:lnR w="9525" cap="flat" cmpd="sng">
                      <a:solidFill>
                        <a:srgbClr val="9E9E9E"/>
                      </a:solidFill>
                      <a:prstDash val="solid"/>
                      <a:round/>
                      <a:headEnd type="none" w="sm" len="sm"/>
                      <a:tailEnd type="none" w="sm" len="sm"/>
                    </a:lnR>
                  </a:tcPr>
                </a:tc>
                <a:tc>
                  <a:txBody>
                    <a:bodyPr/>
                    <a:lstStyle/>
                    <a:p>
                      <a:pPr marL="0" lvl="0" indent="0" algn="ctr" rtl="0">
                        <a:spcBef>
                          <a:spcPts val="0"/>
                        </a:spcBef>
                        <a:spcAft>
                          <a:spcPts val="0"/>
                        </a:spcAft>
                        <a:buNone/>
                      </a:pPr>
                      <a:endParaRPr sz="18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1800">
                          <a:solidFill>
                            <a:schemeClr val="dk1"/>
                          </a:solidFill>
                        </a:rPr>
                        <a:t>✓</a:t>
                      </a:r>
                      <a:endParaRPr sz="18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en" sz="1800" b="1"/>
                        <a:t>Off-path attacker</a:t>
                      </a:r>
                      <a:endParaRPr sz="1800" b="1"/>
                    </a:p>
                  </a:txBody>
                  <a:tcPr marL="91425" marR="91425" marT="91425" marB="91425">
                    <a:lnR w="9525" cap="flat" cmpd="sng">
                      <a:solidFill>
                        <a:srgbClr val="9E9E9E"/>
                      </a:solidFill>
                      <a:prstDash val="solid"/>
                      <a:round/>
                      <a:headEnd type="none" w="sm" len="sm"/>
                      <a:tailEnd type="none" w="sm" len="sm"/>
                    </a:lnR>
                  </a:tcPr>
                </a:tc>
                <a:tc>
                  <a:txBody>
                    <a:bodyPr/>
                    <a:lstStyle/>
                    <a:p>
                      <a:pPr marL="0" lvl="0" indent="0" algn="ctr" rtl="0">
                        <a:spcBef>
                          <a:spcPts val="0"/>
                        </a:spcBef>
                        <a:spcAft>
                          <a:spcPts val="0"/>
                        </a:spcAft>
                        <a:buNone/>
                      </a:pPr>
                      <a:endParaRPr sz="18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endParaRPr sz="18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949" name="Google Shape;949;p69"/>
          <p:cNvSpPr txBox="1">
            <a:spLocks noGrp="1"/>
          </p:cNvSpPr>
          <p:nvPr>
            <p:ph type="body" idx="1"/>
          </p:nvPr>
        </p:nvSpPr>
        <p:spPr>
          <a:xfrm>
            <a:off x="198500" y="1246825"/>
            <a:ext cx="8520600" cy="16773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Threat model: There are 3 types of attackers we’ll consider</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4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953"/>
        <p:cNvGrpSpPr/>
        <p:nvPr/>
      </p:nvGrpSpPr>
      <p:grpSpPr>
        <a:xfrm>
          <a:off x="0" y="0"/>
          <a:ext cx="0" cy="0"/>
          <a:chOff x="0" y="0"/>
          <a:chExt cx="0" cy="0"/>
        </a:xfrm>
      </p:grpSpPr>
      <p:sp>
        <p:nvSpPr>
          <p:cNvPr id="954" name="Google Shape;954;p70"/>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Spoofing</a:t>
            </a:r>
            <a:endParaRPr/>
          </a:p>
        </p:txBody>
      </p:sp>
      <p:sp>
        <p:nvSpPr>
          <p:cNvPr id="955" name="Google Shape;955;p70"/>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Anybody can send their own packets through the network</a:t>
            </a:r>
            <a:endParaRPr/>
          </a:p>
          <a:p>
            <a:pPr marL="457200" lvl="0" indent="-342900" algn="l" rtl="0">
              <a:spcBef>
                <a:spcPts val="0"/>
              </a:spcBef>
              <a:spcAft>
                <a:spcPts val="0"/>
              </a:spcAft>
              <a:buSzPts val="1800"/>
              <a:buChar char="●"/>
            </a:pPr>
            <a:r>
              <a:rPr lang="en" b="1"/>
              <a:t>Spoofing</a:t>
            </a:r>
            <a:r>
              <a:rPr lang="en"/>
              <a:t>: Lying about the identity of the sender</a:t>
            </a:r>
            <a:endParaRPr/>
          </a:p>
          <a:p>
            <a:pPr marL="914400" lvl="1" indent="-317500" algn="l" rtl="0">
              <a:spcBef>
                <a:spcPts val="0"/>
              </a:spcBef>
              <a:spcAft>
                <a:spcPts val="0"/>
              </a:spcAft>
              <a:buSzPts val="1400"/>
              <a:buChar char="○"/>
            </a:pPr>
            <a:r>
              <a:rPr lang="en"/>
              <a:t>Example: Mallory sends a message and says the message is from Alice</a:t>
            </a:r>
            <a:endParaRPr/>
          </a:p>
          <a:p>
            <a:pPr marL="914400" lvl="1" indent="-317500" algn="l" rtl="0">
              <a:spcBef>
                <a:spcPts val="0"/>
              </a:spcBef>
              <a:spcAft>
                <a:spcPts val="0"/>
              </a:spcAft>
              <a:buSzPts val="1400"/>
              <a:buChar char="○"/>
            </a:pPr>
            <a:r>
              <a:rPr lang="en"/>
              <a:t>The attacker can lie about the </a:t>
            </a:r>
            <a:r>
              <a:rPr lang="en" i="1"/>
              <a:t>source address</a:t>
            </a:r>
            <a:r>
              <a:rPr lang="en"/>
              <a:t> in the packet header</a:t>
            </a:r>
            <a:endParaRPr/>
          </a:p>
          <a:p>
            <a:pPr marL="457200" lvl="0" indent="-342900" algn="l" rtl="0">
              <a:spcBef>
                <a:spcPts val="0"/>
              </a:spcBef>
              <a:spcAft>
                <a:spcPts val="0"/>
              </a:spcAft>
              <a:buSzPts val="1800"/>
              <a:buChar char="●"/>
            </a:pPr>
            <a:r>
              <a:rPr lang="en"/>
              <a:t>All types of attackers can spoof packets</a:t>
            </a:r>
            <a:endParaRPr/>
          </a:p>
          <a:p>
            <a:pPr marL="914400" lvl="1" indent="-317500" algn="l" rtl="0">
              <a:spcBef>
                <a:spcPts val="0"/>
              </a:spcBef>
              <a:spcAft>
                <a:spcPts val="0"/>
              </a:spcAft>
              <a:buSzPts val="1400"/>
              <a:buChar char="○"/>
            </a:pPr>
            <a:r>
              <a:rPr lang="en"/>
              <a:t>However, some spoofing attacks may be harder if the attacker can’t read or modify packets</a:t>
            </a:r>
            <a:endParaRPr/>
          </a:p>
        </p:txBody>
      </p:sp>
      <p:sp>
        <p:nvSpPr>
          <p:cNvPr id="956" name="Google Shape;956;p7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54</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5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5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5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5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5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5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960"/>
        <p:cNvGrpSpPr/>
        <p:nvPr/>
      </p:nvGrpSpPr>
      <p:grpSpPr>
        <a:xfrm>
          <a:off x="0" y="0"/>
          <a:ext cx="0" cy="0"/>
          <a:chOff x="0" y="0"/>
          <a:chExt cx="0" cy="0"/>
        </a:xfrm>
      </p:grpSpPr>
      <p:sp>
        <p:nvSpPr>
          <p:cNvPr id="961" name="Google Shape;961;p71"/>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Real-World On-Path Attackers</a:t>
            </a:r>
            <a:endParaRPr/>
          </a:p>
        </p:txBody>
      </p:sp>
      <p:sp>
        <p:nvSpPr>
          <p:cNvPr id="962" name="Google Shape;962;p7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b="0">
                <a:solidFill>
                  <a:schemeClr val="dk2"/>
                </a:solidFill>
              </a:rPr>
              <a:t>55</a:t>
            </a:fld>
            <a:endParaRPr b="0">
              <a:solidFill>
                <a:schemeClr val="dk2"/>
              </a:solidFill>
            </a:endParaRPr>
          </a:p>
        </p:txBody>
      </p:sp>
      <p:sp>
        <p:nvSpPr>
          <p:cNvPr id="963" name="Google Shape;963;p71"/>
          <p:cNvSpPr txBox="1">
            <a:spLocks noGrp="1"/>
          </p:cNvSpPr>
          <p:nvPr>
            <p:ph type="body" idx="1"/>
          </p:nvPr>
        </p:nvSpPr>
        <p:spPr>
          <a:xfrm>
            <a:off x="198500" y="1246825"/>
            <a:ext cx="8520600" cy="16773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How might a real-life attacker read packets?</a:t>
            </a:r>
            <a:endParaRPr/>
          </a:p>
          <a:p>
            <a:pPr marL="457200" lvl="0" indent="-342900" algn="l" rtl="0">
              <a:spcBef>
                <a:spcPts val="0"/>
              </a:spcBef>
              <a:spcAft>
                <a:spcPts val="0"/>
              </a:spcAft>
              <a:buSzPts val="1800"/>
              <a:buChar char="●"/>
            </a:pPr>
            <a:r>
              <a:rPr lang="en"/>
              <a:t>Layer 1 attack: Use a special device to read bits being transmitted across space</a:t>
            </a:r>
            <a:endParaRPr/>
          </a:p>
        </p:txBody>
      </p:sp>
      <p:pic>
        <p:nvPicPr>
          <p:cNvPr id="964" name="Google Shape;964;p71"/>
          <p:cNvPicPr preferRelativeResize="0"/>
          <p:nvPr/>
        </p:nvPicPr>
        <p:blipFill>
          <a:blip r:embed="rId3">
            <a:alphaModFix/>
          </a:blip>
          <a:stretch>
            <a:fillRect/>
          </a:stretch>
        </p:blipFill>
        <p:spPr>
          <a:xfrm>
            <a:off x="876500" y="2833350"/>
            <a:ext cx="2437125" cy="2261950"/>
          </a:xfrm>
          <a:prstGeom prst="rect">
            <a:avLst/>
          </a:prstGeom>
          <a:noFill/>
          <a:ln>
            <a:noFill/>
          </a:ln>
        </p:spPr>
      </p:pic>
      <p:pic>
        <p:nvPicPr>
          <p:cNvPr id="965" name="Google Shape;965;p71"/>
          <p:cNvPicPr preferRelativeResize="0"/>
          <p:nvPr/>
        </p:nvPicPr>
        <p:blipFill>
          <a:blip r:embed="rId4">
            <a:alphaModFix/>
          </a:blip>
          <a:stretch>
            <a:fillRect/>
          </a:stretch>
        </p:blipFill>
        <p:spPr>
          <a:xfrm>
            <a:off x="3725900" y="2833350"/>
            <a:ext cx="2261950" cy="22619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6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6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969"/>
        <p:cNvGrpSpPr/>
        <p:nvPr/>
      </p:nvGrpSpPr>
      <p:grpSpPr>
        <a:xfrm>
          <a:off x="0" y="0"/>
          <a:ext cx="0" cy="0"/>
          <a:chOff x="0" y="0"/>
          <a:chExt cx="0" cy="0"/>
        </a:xfrm>
      </p:grpSpPr>
      <p:sp>
        <p:nvSpPr>
          <p:cNvPr id="970" name="Google Shape;970;p72"/>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Real-World On-Path Attackers</a:t>
            </a:r>
            <a:endParaRPr/>
          </a:p>
        </p:txBody>
      </p:sp>
      <p:sp>
        <p:nvSpPr>
          <p:cNvPr id="971" name="Google Shape;971;p7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56</a:t>
            </a:fld>
            <a:endParaRPr/>
          </a:p>
        </p:txBody>
      </p:sp>
      <p:graphicFrame>
        <p:nvGraphicFramePr>
          <p:cNvPr id="972" name="Google Shape;972;p72"/>
          <p:cNvGraphicFramePr/>
          <p:nvPr/>
        </p:nvGraphicFramePr>
        <p:xfrm>
          <a:off x="0" y="1352550"/>
          <a:ext cx="3000000" cy="3000000"/>
        </p:xfrm>
        <a:graphic>
          <a:graphicData uri="http://schemas.openxmlformats.org/drawingml/2006/table">
            <a:tbl>
              <a:tblPr>
                <a:noFill/>
                <a:tableStyleId>{BFE604CA-AD57-4AB2-B3D3-69E05442DE48}</a:tableStyleId>
              </a:tblPr>
              <a:tblGrid>
                <a:gridCol w="3619500">
                  <a:extLst>
                    <a:ext uri="{9D8B030D-6E8A-4147-A177-3AD203B41FA5}">
                      <a16:colId xmlns:a16="http://schemas.microsoft.com/office/drawing/2014/main" val="20000"/>
                    </a:ext>
                  </a:extLst>
                </a:gridCol>
                <a:gridCol w="36195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 sz="1600" b="1">
                          <a:solidFill>
                            <a:schemeClr val="dk2"/>
                          </a:solidFill>
                        </a:rPr>
                        <a:t>Operation Ivy Bells</a:t>
                      </a:r>
                      <a:endParaRPr sz="1600" b="1">
                        <a:solidFill>
                          <a:schemeClr val="dk2"/>
                        </a:solidFill>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endParaRPr>
                        <a:solidFill>
                          <a:schemeClr val="dk2"/>
                        </a:solidFill>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 i="1">
                          <a:solidFill>
                            <a:schemeClr val="dk2"/>
                          </a:solidFill>
                        </a:rPr>
                        <a:t>Matthew Carle</a:t>
                      </a:r>
                      <a:endParaRPr i="1">
                        <a:solidFill>
                          <a:schemeClr val="dk2"/>
                        </a:solidFill>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lt1"/>
                    </a:solidFill>
                  </a:tcPr>
                </a:tc>
                <a:tc>
                  <a:txBody>
                    <a:bodyPr/>
                    <a:lstStyle/>
                    <a:p>
                      <a:pPr marL="0" lvl="0" indent="0" algn="r" rtl="0">
                        <a:spcBef>
                          <a:spcPts val="0"/>
                        </a:spcBef>
                        <a:spcAft>
                          <a:spcPts val="0"/>
                        </a:spcAft>
                        <a:buNone/>
                      </a:pPr>
                      <a:r>
                        <a:rPr lang="en" i="1">
                          <a:solidFill>
                            <a:schemeClr val="dk2"/>
                          </a:solidFill>
                        </a:rPr>
                        <a:t>February 6, 2017</a:t>
                      </a:r>
                      <a:endParaRPr i="1">
                        <a:solidFill>
                          <a:schemeClr val="dk2"/>
                        </a:solidFill>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381000">
                <a:tc gridSpan="2">
                  <a:txBody>
                    <a:bodyPr/>
                    <a:lstStyle/>
                    <a:p>
                      <a:pPr marL="0" lvl="0" indent="0" algn="l" rtl="0">
                        <a:spcBef>
                          <a:spcPts val="0"/>
                        </a:spcBef>
                        <a:spcAft>
                          <a:spcPts val="0"/>
                        </a:spcAft>
                        <a:buNone/>
                      </a:pPr>
                      <a:r>
                        <a:rPr lang="en">
                          <a:solidFill>
                            <a:schemeClr val="dk2"/>
                          </a:solidFill>
                        </a:rPr>
                        <a:t>In an effort to alter the balance of the Cold War, divers from the USS Halibut scoured the ocean floor for a five-inch diameter cable that carried secret Soviet communications between military bases. The divers found the cable and installed a listening device. Upon their return to the United States, the NSA analyzed the recordings and found that a surprising amount of sensitive Soviet information travelled through the lines without encryption. The original tap was later discovered by the Soviets and is now on exhibit at the KGB museum in Moscow.</a:t>
                      </a:r>
                      <a:endParaRPr>
                        <a:solidFill>
                          <a:schemeClr val="dk2"/>
                        </a:solidFill>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hMerge="1">
                  <a:txBody>
                    <a:bodyPr/>
                    <a:lstStyle/>
                    <a:p>
                      <a:endParaRPr lang="en-US"/>
                    </a:p>
                  </a:txBody>
                  <a:tcPr/>
                </a:tc>
                <a:extLst>
                  <a:ext uri="{0D108BD9-81ED-4DB2-BD59-A6C34878D82A}">
                    <a16:rowId xmlns:a16="http://schemas.microsoft.com/office/drawing/2014/main" val="10003"/>
                  </a:ext>
                </a:extLst>
              </a:tr>
            </a:tbl>
          </a:graphicData>
        </a:graphic>
      </p:graphicFrame>
      <p:pic>
        <p:nvPicPr>
          <p:cNvPr id="973" name="Google Shape;973;p72" title="Military Community"/>
          <p:cNvPicPr preferRelativeResize="0"/>
          <p:nvPr/>
        </p:nvPicPr>
        <p:blipFill>
          <a:blip r:embed="rId3">
            <a:alphaModFix/>
          </a:blip>
          <a:stretch>
            <a:fillRect/>
          </a:stretch>
        </p:blipFill>
        <p:spPr>
          <a:xfrm>
            <a:off x="1028700" y="1415000"/>
            <a:ext cx="1089427" cy="393600"/>
          </a:xfrm>
          <a:prstGeom prst="rect">
            <a:avLst/>
          </a:prstGeom>
          <a:noFill/>
          <a:ln>
            <a:noFill/>
          </a:ln>
        </p:spPr>
      </p:pic>
      <p:pic>
        <p:nvPicPr>
          <p:cNvPr id="974" name="Google Shape;974;p72"/>
          <p:cNvPicPr preferRelativeResize="0"/>
          <p:nvPr/>
        </p:nvPicPr>
        <p:blipFill>
          <a:blip r:embed="rId4">
            <a:alphaModFix/>
          </a:blip>
          <a:stretch>
            <a:fillRect/>
          </a:stretch>
        </p:blipFill>
        <p:spPr>
          <a:xfrm>
            <a:off x="7278160" y="2261375"/>
            <a:ext cx="1822726" cy="1062606"/>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978"/>
        <p:cNvGrpSpPr/>
        <p:nvPr/>
      </p:nvGrpSpPr>
      <p:grpSpPr>
        <a:xfrm>
          <a:off x="0" y="0"/>
          <a:ext cx="0" cy="0"/>
          <a:chOff x="0" y="0"/>
          <a:chExt cx="0" cy="0"/>
        </a:xfrm>
      </p:grpSpPr>
      <p:sp>
        <p:nvSpPr>
          <p:cNvPr id="979" name="Google Shape;979;p73"/>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Real-World On-Path Attackers</a:t>
            </a:r>
            <a:endParaRPr/>
          </a:p>
        </p:txBody>
      </p:sp>
      <p:sp>
        <p:nvSpPr>
          <p:cNvPr id="980" name="Google Shape;980;p7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57</a:t>
            </a:fld>
            <a:endParaRPr/>
          </a:p>
        </p:txBody>
      </p:sp>
      <p:sp>
        <p:nvSpPr>
          <p:cNvPr id="981" name="Google Shape;981;p73"/>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Layer 2 attack: Read packets sent across the local area network (LAN)</a:t>
            </a:r>
            <a:endParaRPr/>
          </a:p>
          <a:p>
            <a:pPr marL="457200" lvl="0" indent="-342900" algn="l" rtl="0">
              <a:spcBef>
                <a:spcPts val="0"/>
              </a:spcBef>
              <a:spcAft>
                <a:spcPts val="0"/>
              </a:spcAft>
              <a:buSzPts val="1800"/>
              <a:buChar char="●"/>
            </a:pPr>
            <a:r>
              <a:rPr lang="en"/>
              <a:t>Recall: A LAN is a network of connected machines</a:t>
            </a:r>
            <a:endParaRPr/>
          </a:p>
          <a:p>
            <a:pPr marL="914400" lvl="1" indent="-317500" algn="l" rtl="0">
              <a:spcBef>
                <a:spcPts val="0"/>
              </a:spcBef>
              <a:spcAft>
                <a:spcPts val="0"/>
              </a:spcAft>
              <a:buSzPts val="1400"/>
              <a:buChar char="○"/>
            </a:pPr>
            <a:r>
              <a:rPr lang="en"/>
              <a:t>Any machine on the LAN can send packets to any other machine on the LAN</a:t>
            </a:r>
            <a:endParaRPr/>
          </a:p>
          <a:p>
            <a:pPr marL="457200" lvl="0" indent="-342900" algn="l" rtl="0">
              <a:spcBef>
                <a:spcPts val="0"/>
              </a:spcBef>
              <a:spcAft>
                <a:spcPts val="0"/>
              </a:spcAft>
              <a:buSzPts val="1800"/>
              <a:buChar char="●"/>
            </a:pPr>
            <a:r>
              <a:rPr lang="en"/>
              <a:t>Some LANs use </a:t>
            </a:r>
            <a:r>
              <a:rPr lang="en" b="1"/>
              <a:t>broadcast technologies</a:t>
            </a:r>
            <a:endParaRPr b="1"/>
          </a:p>
          <a:p>
            <a:pPr marL="914400" lvl="1" indent="-317500" algn="l" rtl="0">
              <a:spcBef>
                <a:spcPts val="0"/>
              </a:spcBef>
              <a:spcAft>
                <a:spcPts val="0"/>
              </a:spcAft>
              <a:buSzPts val="1400"/>
              <a:buChar char="○"/>
            </a:pPr>
            <a:r>
              <a:rPr lang="en"/>
              <a:t>Every packet gets sent to every machine on the LAN</a:t>
            </a:r>
            <a:endParaRPr/>
          </a:p>
          <a:p>
            <a:pPr marL="914400" lvl="1" indent="-317500" algn="l" rtl="0">
              <a:spcBef>
                <a:spcPts val="0"/>
              </a:spcBef>
              <a:spcAft>
                <a:spcPts val="0"/>
              </a:spcAft>
              <a:buSzPts val="1400"/>
              <a:buChar char="○"/>
            </a:pPr>
            <a:r>
              <a:rPr lang="en"/>
              <a:t>Each machine agrees to ignore packets where the destination is a different machine</a:t>
            </a:r>
            <a:endParaRPr/>
          </a:p>
          <a:p>
            <a:pPr marL="457200" lvl="0" indent="-342900" algn="l" rtl="0">
              <a:spcBef>
                <a:spcPts val="0"/>
              </a:spcBef>
              <a:spcAft>
                <a:spcPts val="0"/>
              </a:spcAft>
              <a:buSzPts val="1800"/>
              <a:buChar char="●"/>
            </a:pPr>
            <a:r>
              <a:rPr lang="en"/>
              <a:t>A machine can break the agreement and read packets meant for other machines</a:t>
            </a:r>
            <a:endParaRPr/>
          </a:p>
          <a:p>
            <a:pPr marL="914400" lvl="1" indent="-317500" algn="l" rtl="0">
              <a:spcBef>
                <a:spcPts val="0"/>
              </a:spcBef>
              <a:spcAft>
                <a:spcPts val="0"/>
              </a:spcAft>
              <a:buSzPts val="1400"/>
              <a:buChar char="○"/>
            </a:pPr>
            <a:r>
              <a:rPr lang="en"/>
              <a:t>This is called </a:t>
            </a:r>
            <a:r>
              <a:rPr lang="en" b="1"/>
              <a:t>promiscuous mode</a:t>
            </a:r>
            <a:endParaRPr/>
          </a:p>
          <a:p>
            <a:pPr marL="914400" lvl="1" indent="-317500" algn="l" rtl="0">
              <a:spcBef>
                <a:spcPts val="0"/>
              </a:spcBef>
              <a:spcAft>
                <a:spcPts val="0"/>
              </a:spcAft>
              <a:buSzPts val="1400"/>
              <a:buChar char="○"/>
            </a:pPr>
            <a:r>
              <a:rPr lang="en"/>
              <a:t>May require root access on the machine</a:t>
            </a:r>
            <a:endParaRPr/>
          </a:p>
        </p:txBody>
      </p:sp>
      <p:pic>
        <p:nvPicPr>
          <p:cNvPr id="982" name="Google Shape;982;p73"/>
          <p:cNvPicPr preferRelativeResize="0"/>
          <p:nvPr/>
        </p:nvPicPr>
        <p:blipFill rotWithShape="1">
          <a:blip r:embed="rId3">
            <a:alphaModFix/>
          </a:blip>
          <a:srcRect l="6239" t="7148" r="80041" b="46006"/>
          <a:stretch/>
        </p:blipFill>
        <p:spPr>
          <a:xfrm>
            <a:off x="5063875" y="3881722"/>
            <a:ext cx="570140" cy="572700"/>
          </a:xfrm>
          <a:prstGeom prst="rect">
            <a:avLst/>
          </a:prstGeom>
          <a:noFill/>
          <a:ln>
            <a:noFill/>
          </a:ln>
        </p:spPr>
      </p:pic>
      <p:cxnSp>
        <p:nvCxnSpPr>
          <p:cNvPr id="983" name="Google Shape;983;p73"/>
          <p:cNvCxnSpPr>
            <a:stCxn id="982" idx="2"/>
          </p:cNvCxnSpPr>
          <p:nvPr/>
        </p:nvCxnSpPr>
        <p:spPr>
          <a:xfrm>
            <a:off x="5348945" y="4454422"/>
            <a:ext cx="0" cy="447600"/>
          </a:xfrm>
          <a:prstGeom prst="straightConnector1">
            <a:avLst/>
          </a:prstGeom>
          <a:noFill/>
          <a:ln w="38100" cap="flat" cmpd="sng">
            <a:solidFill>
              <a:srgbClr val="000000"/>
            </a:solidFill>
            <a:prstDash val="solid"/>
            <a:round/>
            <a:headEnd type="none" w="med" len="med"/>
            <a:tailEnd type="none" w="med" len="med"/>
          </a:ln>
        </p:spPr>
      </p:cxnSp>
      <p:pic>
        <p:nvPicPr>
          <p:cNvPr id="984" name="Google Shape;984;p73"/>
          <p:cNvPicPr preferRelativeResize="0"/>
          <p:nvPr/>
        </p:nvPicPr>
        <p:blipFill rotWithShape="1">
          <a:blip r:embed="rId3">
            <a:alphaModFix/>
          </a:blip>
          <a:srcRect l="6239" t="7148" r="80041" b="46006"/>
          <a:stretch/>
        </p:blipFill>
        <p:spPr>
          <a:xfrm>
            <a:off x="5958700" y="3881722"/>
            <a:ext cx="570140" cy="572700"/>
          </a:xfrm>
          <a:prstGeom prst="rect">
            <a:avLst/>
          </a:prstGeom>
          <a:noFill/>
          <a:ln>
            <a:noFill/>
          </a:ln>
        </p:spPr>
      </p:pic>
      <p:cxnSp>
        <p:nvCxnSpPr>
          <p:cNvPr id="985" name="Google Shape;985;p73"/>
          <p:cNvCxnSpPr>
            <a:stCxn id="984" idx="2"/>
          </p:cNvCxnSpPr>
          <p:nvPr/>
        </p:nvCxnSpPr>
        <p:spPr>
          <a:xfrm>
            <a:off x="6243770" y="4454422"/>
            <a:ext cx="0" cy="447600"/>
          </a:xfrm>
          <a:prstGeom prst="straightConnector1">
            <a:avLst/>
          </a:prstGeom>
          <a:noFill/>
          <a:ln w="38100" cap="flat" cmpd="sng">
            <a:solidFill>
              <a:srgbClr val="000000"/>
            </a:solidFill>
            <a:prstDash val="solid"/>
            <a:round/>
            <a:headEnd type="none" w="med" len="med"/>
            <a:tailEnd type="none" w="med" len="med"/>
          </a:ln>
        </p:spPr>
      </p:cxnSp>
      <p:pic>
        <p:nvPicPr>
          <p:cNvPr id="986" name="Google Shape;986;p73"/>
          <p:cNvPicPr preferRelativeResize="0"/>
          <p:nvPr/>
        </p:nvPicPr>
        <p:blipFill rotWithShape="1">
          <a:blip r:embed="rId3">
            <a:alphaModFix/>
          </a:blip>
          <a:srcRect l="6239" t="7148" r="80041" b="46006"/>
          <a:stretch/>
        </p:blipFill>
        <p:spPr>
          <a:xfrm>
            <a:off x="6853525" y="3881722"/>
            <a:ext cx="570140" cy="572700"/>
          </a:xfrm>
          <a:prstGeom prst="rect">
            <a:avLst/>
          </a:prstGeom>
          <a:noFill/>
          <a:ln>
            <a:noFill/>
          </a:ln>
        </p:spPr>
      </p:pic>
      <p:cxnSp>
        <p:nvCxnSpPr>
          <p:cNvPr id="987" name="Google Shape;987;p73"/>
          <p:cNvCxnSpPr>
            <a:stCxn id="986" idx="2"/>
          </p:cNvCxnSpPr>
          <p:nvPr/>
        </p:nvCxnSpPr>
        <p:spPr>
          <a:xfrm>
            <a:off x="7138595" y="4454422"/>
            <a:ext cx="0" cy="447600"/>
          </a:xfrm>
          <a:prstGeom prst="straightConnector1">
            <a:avLst/>
          </a:prstGeom>
          <a:noFill/>
          <a:ln w="38100" cap="flat" cmpd="sng">
            <a:solidFill>
              <a:srgbClr val="000000"/>
            </a:solidFill>
            <a:prstDash val="solid"/>
            <a:round/>
            <a:headEnd type="none" w="med" len="med"/>
            <a:tailEnd type="none" w="med" len="med"/>
          </a:ln>
        </p:spPr>
      </p:cxnSp>
      <p:pic>
        <p:nvPicPr>
          <p:cNvPr id="988" name="Google Shape;988;p73"/>
          <p:cNvPicPr preferRelativeResize="0"/>
          <p:nvPr/>
        </p:nvPicPr>
        <p:blipFill rotWithShape="1">
          <a:blip r:embed="rId3">
            <a:alphaModFix/>
          </a:blip>
          <a:srcRect l="6239" t="7148" r="80041" b="46006"/>
          <a:stretch/>
        </p:blipFill>
        <p:spPr>
          <a:xfrm>
            <a:off x="7748350" y="3881722"/>
            <a:ext cx="570140" cy="572700"/>
          </a:xfrm>
          <a:prstGeom prst="rect">
            <a:avLst/>
          </a:prstGeom>
          <a:noFill/>
          <a:ln>
            <a:noFill/>
          </a:ln>
        </p:spPr>
      </p:pic>
      <p:cxnSp>
        <p:nvCxnSpPr>
          <p:cNvPr id="989" name="Google Shape;989;p73"/>
          <p:cNvCxnSpPr>
            <a:stCxn id="988" idx="2"/>
          </p:cNvCxnSpPr>
          <p:nvPr/>
        </p:nvCxnSpPr>
        <p:spPr>
          <a:xfrm>
            <a:off x="8033420" y="4454422"/>
            <a:ext cx="0" cy="447600"/>
          </a:xfrm>
          <a:prstGeom prst="straightConnector1">
            <a:avLst/>
          </a:prstGeom>
          <a:noFill/>
          <a:ln w="38100" cap="flat" cmpd="sng">
            <a:solidFill>
              <a:srgbClr val="000000"/>
            </a:solidFill>
            <a:prstDash val="solid"/>
            <a:round/>
            <a:headEnd type="none" w="med" len="med"/>
            <a:tailEnd type="none" w="med" len="med"/>
          </a:ln>
        </p:spPr>
      </p:cxnSp>
      <p:cxnSp>
        <p:nvCxnSpPr>
          <p:cNvPr id="990" name="Google Shape;990;p73"/>
          <p:cNvCxnSpPr/>
          <p:nvPr/>
        </p:nvCxnSpPr>
        <p:spPr>
          <a:xfrm>
            <a:off x="5356638" y="4883150"/>
            <a:ext cx="2669100" cy="0"/>
          </a:xfrm>
          <a:prstGeom prst="straightConnector1">
            <a:avLst/>
          </a:prstGeom>
          <a:noFill/>
          <a:ln w="38100" cap="flat" cmpd="sng">
            <a:solidFill>
              <a:srgbClr val="000000"/>
            </a:solidFill>
            <a:prstDash val="solid"/>
            <a:round/>
            <a:headEnd type="none" w="med" len="med"/>
            <a:tailEnd type="none" w="med" len="med"/>
          </a:ln>
        </p:spPr>
      </p:cxnSp>
      <p:sp>
        <p:nvSpPr>
          <p:cNvPr id="991" name="Google Shape;991;p73"/>
          <p:cNvSpPr txBox="1"/>
          <p:nvPr/>
        </p:nvSpPr>
        <p:spPr>
          <a:xfrm>
            <a:off x="5219800" y="3948076"/>
            <a:ext cx="258300" cy="215400"/>
          </a:xfrm>
          <a:prstGeom prst="rect">
            <a:avLst/>
          </a:prstGeom>
          <a:noFill/>
          <a:ln>
            <a:noFill/>
          </a:ln>
        </p:spPr>
        <p:txBody>
          <a:bodyPr spcFirstLastPara="1" wrap="square" lIns="45700" tIns="45700" rIns="45700" bIns="45700" anchor="t" anchorCtr="0">
            <a:spAutoFit/>
          </a:bodyPr>
          <a:lstStyle/>
          <a:p>
            <a:pPr marL="0" lvl="0" indent="0" algn="ctr" rtl="0">
              <a:spcBef>
                <a:spcPts val="0"/>
              </a:spcBef>
              <a:spcAft>
                <a:spcPts val="0"/>
              </a:spcAft>
              <a:buNone/>
            </a:pPr>
            <a:r>
              <a:rPr lang="en" sz="800"/>
              <a:t>A</a:t>
            </a:r>
            <a:endParaRPr sz="800"/>
          </a:p>
        </p:txBody>
      </p:sp>
      <p:sp>
        <p:nvSpPr>
          <p:cNvPr id="992" name="Google Shape;992;p73"/>
          <p:cNvSpPr txBox="1"/>
          <p:nvPr/>
        </p:nvSpPr>
        <p:spPr>
          <a:xfrm>
            <a:off x="6114625" y="3948076"/>
            <a:ext cx="258300" cy="215400"/>
          </a:xfrm>
          <a:prstGeom prst="rect">
            <a:avLst/>
          </a:prstGeom>
          <a:noFill/>
          <a:ln>
            <a:noFill/>
          </a:ln>
        </p:spPr>
        <p:txBody>
          <a:bodyPr spcFirstLastPara="1" wrap="square" lIns="45700" tIns="45700" rIns="45700" bIns="45700" anchor="t" anchorCtr="0">
            <a:spAutoFit/>
          </a:bodyPr>
          <a:lstStyle/>
          <a:p>
            <a:pPr marL="0" lvl="0" indent="0" algn="ctr" rtl="0">
              <a:spcBef>
                <a:spcPts val="0"/>
              </a:spcBef>
              <a:spcAft>
                <a:spcPts val="0"/>
              </a:spcAft>
              <a:buNone/>
            </a:pPr>
            <a:r>
              <a:rPr lang="en" sz="800"/>
              <a:t>B</a:t>
            </a:r>
            <a:endParaRPr sz="800"/>
          </a:p>
        </p:txBody>
      </p:sp>
      <p:sp>
        <p:nvSpPr>
          <p:cNvPr id="993" name="Google Shape;993;p73"/>
          <p:cNvSpPr txBox="1"/>
          <p:nvPr/>
        </p:nvSpPr>
        <p:spPr>
          <a:xfrm>
            <a:off x="7904275" y="3948076"/>
            <a:ext cx="258300" cy="215400"/>
          </a:xfrm>
          <a:prstGeom prst="rect">
            <a:avLst/>
          </a:prstGeom>
          <a:noFill/>
          <a:ln>
            <a:noFill/>
          </a:ln>
        </p:spPr>
        <p:txBody>
          <a:bodyPr spcFirstLastPara="1" wrap="square" lIns="45700" tIns="45700" rIns="45700" bIns="45700" anchor="t" anchorCtr="0">
            <a:spAutoFit/>
          </a:bodyPr>
          <a:lstStyle/>
          <a:p>
            <a:pPr marL="0" lvl="0" indent="0" algn="ctr" rtl="0">
              <a:spcBef>
                <a:spcPts val="0"/>
              </a:spcBef>
              <a:spcAft>
                <a:spcPts val="0"/>
              </a:spcAft>
              <a:buNone/>
            </a:pPr>
            <a:r>
              <a:rPr lang="en" sz="800"/>
              <a:t>D</a:t>
            </a:r>
            <a:endParaRPr sz="800"/>
          </a:p>
        </p:txBody>
      </p:sp>
      <p:sp>
        <p:nvSpPr>
          <p:cNvPr id="994" name="Google Shape;994;p73"/>
          <p:cNvSpPr txBox="1"/>
          <p:nvPr/>
        </p:nvSpPr>
        <p:spPr>
          <a:xfrm>
            <a:off x="7009450" y="3948076"/>
            <a:ext cx="258300" cy="215400"/>
          </a:xfrm>
          <a:prstGeom prst="rect">
            <a:avLst/>
          </a:prstGeom>
          <a:noFill/>
          <a:ln>
            <a:noFill/>
          </a:ln>
        </p:spPr>
        <p:txBody>
          <a:bodyPr spcFirstLastPara="1" wrap="square" lIns="45700" tIns="45700" rIns="45700" bIns="45700" anchor="t" anchorCtr="0">
            <a:spAutoFit/>
          </a:bodyPr>
          <a:lstStyle/>
          <a:p>
            <a:pPr marL="0" lvl="0" indent="0" algn="ctr" rtl="0">
              <a:spcBef>
                <a:spcPts val="0"/>
              </a:spcBef>
              <a:spcAft>
                <a:spcPts val="0"/>
              </a:spcAft>
              <a:buNone/>
            </a:pPr>
            <a:r>
              <a:rPr lang="en" sz="800"/>
              <a:t>C</a:t>
            </a:r>
            <a:endParaRPr sz="8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8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8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8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8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81">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81">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81">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81">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981">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998"/>
        <p:cNvGrpSpPr/>
        <p:nvPr/>
      </p:nvGrpSpPr>
      <p:grpSpPr>
        <a:xfrm>
          <a:off x="0" y="0"/>
          <a:ext cx="0" cy="0"/>
          <a:chOff x="0" y="0"/>
          <a:chExt cx="0" cy="0"/>
        </a:xfrm>
      </p:grpSpPr>
      <p:sp>
        <p:nvSpPr>
          <p:cNvPr id="999" name="Google Shape;999;p74"/>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Real-World On-Path Attackers</a:t>
            </a:r>
            <a:endParaRPr/>
          </a:p>
        </p:txBody>
      </p:sp>
      <p:sp>
        <p:nvSpPr>
          <p:cNvPr id="1000" name="Google Shape;1000;p7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b="0">
                <a:solidFill>
                  <a:schemeClr val="dk2"/>
                </a:solidFill>
              </a:rPr>
              <a:t>58</a:t>
            </a:fld>
            <a:endParaRPr b="0">
              <a:solidFill>
                <a:schemeClr val="dk2"/>
              </a:solidFill>
            </a:endParaRPr>
          </a:p>
        </p:txBody>
      </p:sp>
      <p:sp>
        <p:nvSpPr>
          <p:cNvPr id="1001" name="Google Shape;1001;p74"/>
          <p:cNvSpPr txBox="1">
            <a:spLocks noGrp="1"/>
          </p:cNvSpPr>
          <p:nvPr>
            <p:ph type="body" idx="1"/>
          </p:nvPr>
        </p:nvSpPr>
        <p:spPr>
          <a:xfrm>
            <a:off x="198500" y="1246825"/>
            <a:ext cx="8520600" cy="16773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b="1">
                <a:latin typeface="Courier New"/>
                <a:ea typeface="Courier New"/>
                <a:cs typeface="Courier New"/>
                <a:sym typeface="Courier New"/>
              </a:rPr>
              <a:t>tcpdump</a:t>
            </a:r>
            <a:r>
              <a:rPr lang="en"/>
              <a:t>: A program for reading packets on the local network</a:t>
            </a:r>
            <a:endParaRPr/>
          </a:p>
          <a:p>
            <a:pPr marL="914400" lvl="1" indent="-317500" algn="l" rtl="0">
              <a:spcBef>
                <a:spcPts val="0"/>
              </a:spcBef>
              <a:spcAft>
                <a:spcPts val="0"/>
              </a:spcAft>
              <a:buSzPts val="1400"/>
              <a:buChar char="○"/>
            </a:pPr>
            <a:r>
              <a:rPr lang="en"/>
              <a:t>Uses promiscuous mode to read other machines’ packets in broadcast techonlogies</a:t>
            </a:r>
            <a:endParaRPr/>
          </a:p>
          <a:p>
            <a:pPr marL="457200" lvl="0" indent="-342900" algn="l" rtl="0">
              <a:spcBef>
                <a:spcPts val="0"/>
              </a:spcBef>
              <a:spcAft>
                <a:spcPts val="0"/>
              </a:spcAft>
              <a:buSzPts val="1800"/>
              <a:buChar char="●"/>
            </a:pPr>
            <a:r>
              <a:rPr lang="en"/>
              <a:t>Wireshark: A graphical user interface (GUI) for analyzing </a:t>
            </a:r>
            <a:r>
              <a:rPr lang="en" b="1">
                <a:latin typeface="Courier New"/>
                <a:ea typeface="Courier New"/>
                <a:cs typeface="Courier New"/>
                <a:sym typeface="Courier New"/>
              </a:rPr>
              <a:t>tcpdump</a:t>
            </a:r>
            <a:r>
              <a:rPr lang="en"/>
              <a:t> packets</a:t>
            </a:r>
            <a:endParaRPr/>
          </a:p>
        </p:txBody>
      </p:sp>
      <p:pic>
        <p:nvPicPr>
          <p:cNvPr id="1002" name="Google Shape;1002;p74"/>
          <p:cNvPicPr preferRelativeResize="0"/>
          <p:nvPr/>
        </p:nvPicPr>
        <p:blipFill>
          <a:blip r:embed="rId3">
            <a:alphaModFix/>
          </a:blip>
          <a:stretch>
            <a:fillRect/>
          </a:stretch>
        </p:blipFill>
        <p:spPr>
          <a:xfrm>
            <a:off x="925925" y="2752550"/>
            <a:ext cx="3570724" cy="2351975"/>
          </a:xfrm>
          <a:prstGeom prst="rect">
            <a:avLst/>
          </a:prstGeom>
          <a:noFill/>
          <a:ln>
            <a:noFill/>
          </a:ln>
        </p:spPr>
      </p:pic>
      <p:pic>
        <p:nvPicPr>
          <p:cNvPr id="1003" name="Google Shape;1003;p74"/>
          <p:cNvPicPr preferRelativeResize="0"/>
          <p:nvPr/>
        </p:nvPicPr>
        <p:blipFill>
          <a:blip r:embed="rId4">
            <a:alphaModFix/>
          </a:blip>
          <a:stretch>
            <a:fillRect/>
          </a:stretch>
        </p:blipFill>
        <p:spPr>
          <a:xfrm>
            <a:off x="5029200" y="2752550"/>
            <a:ext cx="3547008" cy="235197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0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0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0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007"/>
        <p:cNvGrpSpPr/>
        <p:nvPr/>
      </p:nvGrpSpPr>
      <p:grpSpPr>
        <a:xfrm>
          <a:off x="0" y="0"/>
          <a:ext cx="0" cy="0"/>
          <a:chOff x="0" y="0"/>
          <a:chExt cx="0" cy="0"/>
        </a:xfrm>
      </p:grpSpPr>
      <p:sp>
        <p:nvSpPr>
          <p:cNvPr id="1008" name="Google Shape;1008;p75"/>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Real-World On-Path Attackers</a:t>
            </a:r>
            <a:endParaRPr/>
          </a:p>
        </p:txBody>
      </p:sp>
      <p:sp>
        <p:nvSpPr>
          <p:cNvPr id="1009" name="Google Shape;1009;p7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59</a:t>
            </a:fld>
            <a:endParaRPr/>
          </a:p>
        </p:txBody>
      </p:sp>
      <p:sp>
        <p:nvSpPr>
          <p:cNvPr id="1010" name="Google Shape;1010;p75"/>
          <p:cNvSpPr txBox="1">
            <a:spLocks noGrp="1"/>
          </p:cNvSpPr>
          <p:nvPr>
            <p:ph type="body" idx="1"/>
          </p:nvPr>
        </p:nvSpPr>
        <p:spPr>
          <a:xfrm>
            <a:off x="198500" y="1246825"/>
            <a:ext cx="5142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Some layer 2 (Ethernet) devices can be configured to also send a copy of every packet to the attacker</a:t>
            </a:r>
            <a:endParaRPr/>
          </a:p>
          <a:p>
            <a:pPr marL="914400" lvl="1" indent="-317500" algn="l" rtl="0">
              <a:spcBef>
                <a:spcPts val="0"/>
              </a:spcBef>
              <a:spcAft>
                <a:spcPts val="0"/>
              </a:spcAft>
              <a:buSzPts val="1400"/>
              <a:buChar char="○"/>
            </a:pPr>
            <a:r>
              <a:rPr lang="en"/>
              <a:t>Many switches support this through “port mirroring”</a:t>
            </a:r>
            <a:endParaRPr/>
          </a:p>
          <a:p>
            <a:pPr marL="914400" lvl="1" indent="-317500" algn="l" rtl="0">
              <a:spcBef>
                <a:spcPts val="0"/>
              </a:spcBef>
              <a:spcAft>
                <a:spcPts val="0"/>
              </a:spcAft>
              <a:buSzPts val="1400"/>
              <a:buChar char="○"/>
            </a:pPr>
            <a:r>
              <a:rPr lang="en"/>
              <a:t>Or you can use dedicated Ethernet taps</a:t>
            </a:r>
            <a:endParaRPr/>
          </a:p>
          <a:p>
            <a:pPr marL="457200" lvl="0" indent="-342900" algn="l" rtl="0">
              <a:spcBef>
                <a:spcPts val="0"/>
              </a:spcBef>
              <a:spcAft>
                <a:spcPts val="0"/>
              </a:spcAft>
              <a:buSzPts val="1800"/>
              <a:buChar char="●"/>
            </a:pPr>
            <a:r>
              <a:rPr lang="en"/>
              <a:t>Example: DualComm ETAP-2003</a:t>
            </a:r>
            <a:endParaRPr/>
          </a:p>
          <a:p>
            <a:pPr marL="914400" lvl="1" indent="-317500" algn="l" rtl="0">
              <a:spcBef>
                <a:spcPts val="0"/>
              </a:spcBef>
              <a:spcAft>
                <a:spcPts val="0"/>
              </a:spcAft>
              <a:buSzPts val="1400"/>
              <a:buChar char="○"/>
            </a:pPr>
            <a:r>
              <a:rPr lang="en"/>
              <a:t>Cost: $200</a:t>
            </a:r>
            <a:endParaRPr/>
          </a:p>
          <a:p>
            <a:pPr marL="914400" lvl="1" indent="-317500" algn="l" rtl="0">
              <a:spcBef>
                <a:spcPts val="0"/>
              </a:spcBef>
              <a:spcAft>
                <a:spcPts val="0"/>
              </a:spcAft>
              <a:buSzPts val="1400"/>
              <a:buChar char="○"/>
            </a:pPr>
            <a:r>
              <a:rPr lang="en"/>
              <a:t>Powered with USB (no extra power supply needed)</a:t>
            </a:r>
            <a:endParaRPr/>
          </a:p>
          <a:p>
            <a:pPr marL="914400" lvl="1" indent="-317500" algn="l" rtl="0">
              <a:spcBef>
                <a:spcPts val="0"/>
              </a:spcBef>
              <a:spcAft>
                <a:spcPts val="0"/>
              </a:spcAft>
              <a:buSzPts val="1400"/>
              <a:buChar char="○"/>
            </a:pPr>
            <a:r>
              <a:rPr lang="en"/>
              <a:t>ETAP-2003R extra fun: Attacker can also send packets</a:t>
            </a:r>
            <a:endParaRPr/>
          </a:p>
        </p:txBody>
      </p:sp>
      <p:sp>
        <p:nvSpPr>
          <p:cNvPr id="1011" name="Google Shape;1011;p75"/>
          <p:cNvSpPr/>
          <p:nvPr/>
        </p:nvSpPr>
        <p:spPr>
          <a:xfrm>
            <a:off x="6840325" y="2702188"/>
            <a:ext cx="1791000" cy="639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t>Ethernet Device</a:t>
            </a:r>
            <a:endParaRPr sz="1600"/>
          </a:p>
        </p:txBody>
      </p:sp>
      <p:sp>
        <p:nvSpPr>
          <p:cNvPr id="1012" name="Google Shape;1012;p75"/>
          <p:cNvSpPr/>
          <p:nvPr/>
        </p:nvSpPr>
        <p:spPr>
          <a:xfrm>
            <a:off x="5353975" y="4157550"/>
            <a:ext cx="1340400" cy="639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t>Attacker</a:t>
            </a:r>
            <a:endParaRPr sz="1600"/>
          </a:p>
        </p:txBody>
      </p:sp>
      <p:sp>
        <p:nvSpPr>
          <p:cNvPr id="1013" name="Google Shape;1013;p75"/>
          <p:cNvSpPr/>
          <p:nvPr/>
        </p:nvSpPr>
        <p:spPr>
          <a:xfrm>
            <a:off x="7065613" y="4157550"/>
            <a:ext cx="1340400" cy="639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t>Bob</a:t>
            </a:r>
            <a:endParaRPr sz="1600"/>
          </a:p>
        </p:txBody>
      </p:sp>
      <p:sp>
        <p:nvSpPr>
          <p:cNvPr id="1014" name="Google Shape;1014;p75"/>
          <p:cNvSpPr/>
          <p:nvPr/>
        </p:nvSpPr>
        <p:spPr>
          <a:xfrm>
            <a:off x="7065613" y="1246825"/>
            <a:ext cx="1340400" cy="639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t>Alice</a:t>
            </a:r>
            <a:endParaRPr sz="1600"/>
          </a:p>
        </p:txBody>
      </p:sp>
      <p:cxnSp>
        <p:nvCxnSpPr>
          <p:cNvPr id="1015" name="Google Shape;1015;p75"/>
          <p:cNvCxnSpPr>
            <a:stCxn id="1014" idx="2"/>
            <a:endCxn id="1011" idx="0"/>
          </p:cNvCxnSpPr>
          <p:nvPr/>
        </p:nvCxnSpPr>
        <p:spPr>
          <a:xfrm>
            <a:off x="7735813" y="1885825"/>
            <a:ext cx="0" cy="816300"/>
          </a:xfrm>
          <a:prstGeom prst="straightConnector1">
            <a:avLst/>
          </a:prstGeom>
          <a:noFill/>
          <a:ln w="9525" cap="flat" cmpd="sng">
            <a:solidFill>
              <a:schemeClr val="dk2"/>
            </a:solidFill>
            <a:prstDash val="solid"/>
            <a:round/>
            <a:headEnd type="none" w="med" len="med"/>
            <a:tailEnd type="triangle" w="med" len="med"/>
          </a:ln>
        </p:spPr>
      </p:cxnSp>
      <p:sp>
        <p:nvSpPr>
          <p:cNvPr id="1016" name="Google Shape;1016;p75"/>
          <p:cNvSpPr txBox="1"/>
          <p:nvPr/>
        </p:nvSpPr>
        <p:spPr>
          <a:xfrm>
            <a:off x="7735825" y="1986213"/>
            <a:ext cx="8679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To: Bob</a:t>
            </a:r>
            <a:endParaRPr/>
          </a:p>
          <a:p>
            <a:pPr marL="0" lvl="0" indent="0" algn="l" rtl="0">
              <a:spcBef>
                <a:spcPts val="0"/>
              </a:spcBef>
              <a:spcAft>
                <a:spcPts val="0"/>
              </a:spcAft>
              <a:buNone/>
            </a:pPr>
            <a:r>
              <a:rPr lang="en"/>
              <a:t>“Hi”</a:t>
            </a:r>
            <a:endParaRPr/>
          </a:p>
        </p:txBody>
      </p:sp>
      <p:cxnSp>
        <p:nvCxnSpPr>
          <p:cNvPr id="1017" name="Google Shape;1017;p75"/>
          <p:cNvCxnSpPr>
            <a:stCxn id="1011" idx="2"/>
            <a:endCxn id="1013" idx="0"/>
          </p:cNvCxnSpPr>
          <p:nvPr/>
        </p:nvCxnSpPr>
        <p:spPr>
          <a:xfrm>
            <a:off x="7735825" y="3341188"/>
            <a:ext cx="0" cy="816300"/>
          </a:xfrm>
          <a:prstGeom prst="straightConnector1">
            <a:avLst/>
          </a:prstGeom>
          <a:noFill/>
          <a:ln w="9525" cap="flat" cmpd="sng">
            <a:solidFill>
              <a:schemeClr val="dk2"/>
            </a:solidFill>
            <a:prstDash val="solid"/>
            <a:round/>
            <a:headEnd type="none" w="med" len="med"/>
            <a:tailEnd type="triangle" w="med" len="med"/>
          </a:ln>
        </p:spPr>
      </p:cxnSp>
      <p:sp>
        <p:nvSpPr>
          <p:cNvPr id="1018" name="Google Shape;1018;p75"/>
          <p:cNvSpPr txBox="1"/>
          <p:nvPr/>
        </p:nvSpPr>
        <p:spPr>
          <a:xfrm>
            <a:off x="7735825" y="3441588"/>
            <a:ext cx="8679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To: Bob</a:t>
            </a:r>
            <a:endParaRPr/>
          </a:p>
          <a:p>
            <a:pPr marL="0" lvl="0" indent="0" algn="l" rtl="0">
              <a:spcBef>
                <a:spcPts val="0"/>
              </a:spcBef>
              <a:spcAft>
                <a:spcPts val="0"/>
              </a:spcAft>
              <a:buNone/>
            </a:pPr>
            <a:r>
              <a:rPr lang="en"/>
              <a:t>“Hi”</a:t>
            </a:r>
            <a:endParaRPr/>
          </a:p>
        </p:txBody>
      </p:sp>
      <p:sp>
        <p:nvSpPr>
          <p:cNvPr id="1019" name="Google Shape;1019;p75"/>
          <p:cNvSpPr txBox="1"/>
          <p:nvPr/>
        </p:nvSpPr>
        <p:spPr>
          <a:xfrm>
            <a:off x="6024325" y="3441563"/>
            <a:ext cx="8679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To: Bob</a:t>
            </a:r>
            <a:endParaRPr/>
          </a:p>
          <a:p>
            <a:pPr marL="0" lvl="0" indent="0" algn="l" rtl="0">
              <a:spcBef>
                <a:spcPts val="0"/>
              </a:spcBef>
              <a:spcAft>
                <a:spcPts val="0"/>
              </a:spcAft>
              <a:buNone/>
            </a:pPr>
            <a:r>
              <a:rPr lang="en"/>
              <a:t>“Hi”</a:t>
            </a:r>
            <a:endParaRPr/>
          </a:p>
        </p:txBody>
      </p:sp>
      <p:cxnSp>
        <p:nvCxnSpPr>
          <p:cNvPr id="1020" name="Google Shape;1020;p75"/>
          <p:cNvCxnSpPr>
            <a:stCxn id="1011" idx="2"/>
            <a:endCxn id="1012" idx="0"/>
          </p:cNvCxnSpPr>
          <p:nvPr/>
        </p:nvCxnSpPr>
        <p:spPr>
          <a:xfrm flipH="1">
            <a:off x="6024325" y="3341188"/>
            <a:ext cx="1711500" cy="816300"/>
          </a:xfrm>
          <a:prstGeom prst="straightConnector1">
            <a:avLst/>
          </a:prstGeom>
          <a:noFill/>
          <a:ln w="9525" cap="flat" cmpd="sng">
            <a:solidFill>
              <a:schemeClr val="dk2"/>
            </a:solidFill>
            <a:prstDash val="solid"/>
            <a:round/>
            <a:headEnd type="none" w="med" len="med"/>
            <a:tailEnd type="triangle" w="med" len="med"/>
          </a:ln>
        </p:spPr>
      </p:cxnSp>
      <p:pic>
        <p:nvPicPr>
          <p:cNvPr id="1021" name="Google Shape;1021;p75"/>
          <p:cNvPicPr preferRelativeResize="0"/>
          <p:nvPr/>
        </p:nvPicPr>
        <p:blipFill>
          <a:blip r:embed="rId3">
            <a:alphaModFix/>
          </a:blip>
          <a:stretch>
            <a:fillRect/>
          </a:stretch>
        </p:blipFill>
        <p:spPr>
          <a:xfrm>
            <a:off x="6291624" y="2669483"/>
            <a:ext cx="548700" cy="704424"/>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1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1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10">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10">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10">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22"/>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What’s the Internet?</a:t>
            </a:r>
            <a:endParaRPr/>
          </a:p>
        </p:txBody>
      </p:sp>
      <p:sp>
        <p:nvSpPr>
          <p:cNvPr id="108" name="Google Shape;108;p22"/>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b="1"/>
              <a:t>Network</a:t>
            </a:r>
            <a:r>
              <a:rPr lang="en"/>
              <a:t>: A set of connected machines that can communicate with each other</a:t>
            </a:r>
            <a:endParaRPr/>
          </a:p>
          <a:p>
            <a:pPr marL="914400" lvl="1" indent="-317500" algn="l" rtl="0">
              <a:spcBef>
                <a:spcPts val="0"/>
              </a:spcBef>
              <a:spcAft>
                <a:spcPts val="0"/>
              </a:spcAft>
              <a:buSzPts val="1400"/>
              <a:buChar char="○"/>
            </a:pPr>
            <a:r>
              <a:rPr lang="en"/>
              <a:t>Machines on the network agree on a </a:t>
            </a:r>
            <a:r>
              <a:rPr lang="en" b="1"/>
              <a:t>protocol</a:t>
            </a:r>
            <a:r>
              <a:rPr lang="en"/>
              <a:t>, a set of rules for communication</a:t>
            </a:r>
            <a:endParaRPr/>
          </a:p>
          <a:p>
            <a:pPr marL="457200" lvl="0" indent="-342900" algn="l" rtl="0">
              <a:spcBef>
                <a:spcPts val="0"/>
              </a:spcBef>
              <a:spcAft>
                <a:spcPts val="0"/>
              </a:spcAft>
              <a:buSzPts val="1800"/>
              <a:buChar char="●"/>
            </a:pPr>
            <a:r>
              <a:rPr lang="en" b="1"/>
              <a:t>Internet</a:t>
            </a:r>
            <a:r>
              <a:rPr lang="en"/>
              <a:t>: A global network of computers</a:t>
            </a:r>
            <a:endParaRPr/>
          </a:p>
          <a:p>
            <a:pPr marL="914400" lvl="1" indent="-317500" algn="l" rtl="0">
              <a:spcBef>
                <a:spcPts val="0"/>
              </a:spcBef>
              <a:spcAft>
                <a:spcPts val="0"/>
              </a:spcAft>
              <a:buSzPts val="1400"/>
              <a:buChar char="○"/>
            </a:pPr>
            <a:r>
              <a:rPr lang="en"/>
              <a:t>The web sends data between browsers and servers using the Internet</a:t>
            </a:r>
            <a:endParaRPr/>
          </a:p>
          <a:p>
            <a:pPr marL="914400" lvl="1" indent="-317500" algn="l" rtl="0">
              <a:spcBef>
                <a:spcPts val="0"/>
              </a:spcBef>
              <a:spcAft>
                <a:spcPts val="0"/>
              </a:spcAft>
              <a:buSzPts val="1400"/>
              <a:buChar char="○"/>
            </a:pPr>
            <a:r>
              <a:rPr lang="en"/>
              <a:t>The Internet can be used for more than the web (e.g. SSH)</a:t>
            </a:r>
            <a:endParaRPr/>
          </a:p>
        </p:txBody>
      </p:sp>
      <p:sp>
        <p:nvSpPr>
          <p:cNvPr id="109" name="Google Shape;109;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025"/>
        <p:cNvGrpSpPr/>
        <p:nvPr/>
      </p:nvGrpSpPr>
      <p:grpSpPr>
        <a:xfrm>
          <a:off x="0" y="0"/>
          <a:ext cx="0" cy="0"/>
          <a:chOff x="0" y="0"/>
          <a:chExt cx="0" cy="0"/>
        </a:xfrm>
      </p:grpSpPr>
      <p:sp>
        <p:nvSpPr>
          <p:cNvPr id="1026" name="Google Shape;1026;p76"/>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The Law and Sniffing Packets</a:t>
            </a:r>
            <a:endParaRPr/>
          </a:p>
        </p:txBody>
      </p:sp>
      <p:sp>
        <p:nvSpPr>
          <p:cNvPr id="1027" name="Google Shape;1027;p76"/>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You are allowed to sniff packets on your own network</a:t>
            </a:r>
            <a:endParaRPr/>
          </a:p>
          <a:p>
            <a:pPr marL="914400" lvl="1" indent="-317500" algn="l" rtl="0">
              <a:spcBef>
                <a:spcPts val="0"/>
              </a:spcBef>
              <a:spcAft>
                <a:spcPts val="0"/>
              </a:spcAft>
              <a:buSzPts val="1400"/>
              <a:buChar char="○"/>
            </a:pPr>
            <a:r>
              <a:rPr lang="en"/>
              <a:t>After all, it is your computers you are using</a:t>
            </a:r>
            <a:endParaRPr/>
          </a:p>
          <a:p>
            <a:pPr marL="914400" lvl="1" indent="-317500" algn="l" rtl="0">
              <a:spcBef>
                <a:spcPts val="0"/>
              </a:spcBef>
              <a:spcAft>
                <a:spcPts val="0"/>
              </a:spcAft>
              <a:buSzPts val="1400"/>
              <a:buChar char="○"/>
            </a:pPr>
            <a:r>
              <a:rPr lang="en"/>
              <a:t>Network administrators are allowed for network operation</a:t>
            </a:r>
            <a:endParaRPr/>
          </a:p>
          <a:p>
            <a:pPr marL="914400" lvl="1" indent="-317500" algn="l" rtl="0">
              <a:spcBef>
                <a:spcPts val="0"/>
              </a:spcBef>
              <a:spcAft>
                <a:spcPts val="0"/>
              </a:spcAft>
              <a:buSzPts val="1400"/>
              <a:buChar char="○"/>
            </a:pPr>
            <a:r>
              <a:rPr lang="en" i="1"/>
              <a:t>Strongly encourage</a:t>
            </a:r>
            <a:r>
              <a:rPr lang="en"/>
              <a:t> you to do so at home and see what you see!</a:t>
            </a:r>
            <a:endParaRPr/>
          </a:p>
          <a:p>
            <a:pPr marL="457200" lvl="0" indent="-342900" algn="l" rtl="0">
              <a:spcBef>
                <a:spcPts val="0"/>
              </a:spcBef>
              <a:spcAft>
                <a:spcPts val="0"/>
              </a:spcAft>
              <a:buSzPts val="1800"/>
              <a:buChar char="●"/>
            </a:pPr>
            <a:r>
              <a:rPr lang="en"/>
              <a:t>It is both </a:t>
            </a:r>
            <a:r>
              <a:rPr lang="en" b="1"/>
              <a:t>grossly immoral</a:t>
            </a:r>
            <a:r>
              <a:rPr lang="en"/>
              <a:t> and </a:t>
            </a:r>
            <a:r>
              <a:rPr lang="en" b="1"/>
              <a:t>highly illegal</a:t>
            </a:r>
            <a:r>
              <a:rPr lang="en"/>
              <a:t> to sniff traffic otherwise</a:t>
            </a:r>
            <a:endParaRPr/>
          </a:p>
          <a:p>
            <a:pPr marL="914400" lvl="1" indent="-317500" algn="l" rtl="0">
              <a:spcBef>
                <a:spcPts val="0"/>
              </a:spcBef>
              <a:spcAft>
                <a:spcPts val="0"/>
              </a:spcAft>
              <a:buSzPts val="1400"/>
              <a:buChar char="○"/>
            </a:pPr>
            <a:r>
              <a:rPr lang="en"/>
              <a:t>It is called “wiretapping”</a:t>
            </a:r>
            <a:endParaRPr/>
          </a:p>
          <a:p>
            <a:pPr marL="457200" lvl="0" indent="-342900" algn="l" rtl="0">
              <a:spcBef>
                <a:spcPts val="0"/>
              </a:spcBef>
              <a:spcAft>
                <a:spcPts val="0"/>
              </a:spcAft>
              <a:buSzPts val="1800"/>
              <a:buChar char="●"/>
            </a:pPr>
            <a:r>
              <a:rPr lang="en"/>
              <a:t>So </a:t>
            </a:r>
            <a:r>
              <a:rPr lang="en" b="1"/>
              <a:t>do not do this</a:t>
            </a:r>
            <a:r>
              <a:rPr lang="en"/>
              <a:t> at Starbucks or other networks</a:t>
            </a:r>
            <a:endParaRPr/>
          </a:p>
          <a:p>
            <a:pPr marL="914400" lvl="1" indent="-317500" algn="l" rtl="0">
              <a:spcBef>
                <a:spcPts val="0"/>
              </a:spcBef>
              <a:spcAft>
                <a:spcPts val="0"/>
              </a:spcAft>
              <a:buSzPts val="1400"/>
              <a:buChar char="○"/>
            </a:pPr>
            <a:r>
              <a:rPr lang="en"/>
              <a:t>Unless you add a filter to only include packets to/from your computer for debugging purposes</a:t>
            </a:r>
            <a:endParaRPr/>
          </a:p>
        </p:txBody>
      </p:sp>
      <p:sp>
        <p:nvSpPr>
          <p:cNvPr id="1028" name="Google Shape;1028;p7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60</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2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2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2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27">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2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032"/>
        <p:cNvGrpSpPr/>
        <p:nvPr/>
      </p:nvGrpSpPr>
      <p:grpSpPr>
        <a:xfrm>
          <a:off x="0" y="0"/>
          <a:ext cx="0" cy="0"/>
          <a:chOff x="0" y="0"/>
          <a:chExt cx="0" cy="0"/>
        </a:xfrm>
      </p:grpSpPr>
      <p:sp>
        <p:nvSpPr>
          <p:cNvPr id="1033" name="Google Shape;1033;p77"/>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Address Resolution Protocol (ARP)</a:t>
            </a:r>
            <a:endParaRPr/>
          </a:p>
        </p:txBody>
      </p:sp>
      <p:sp>
        <p:nvSpPr>
          <p:cNvPr id="1034" name="Google Shape;1034;p7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61</a:t>
            </a:fld>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038"/>
        <p:cNvGrpSpPr/>
        <p:nvPr/>
      </p:nvGrpSpPr>
      <p:grpSpPr>
        <a:xfrm>
          <a:off x="0" y="0"/>
          <a:ext cx="0" cy="0"/>
          <a:chOff x="0" y="0"/>
          <a:chExt cx="0" cy="0"/>
        </a:xfrm>
      </p:grpSpPr>
      <p:sp>
        <p:nvSpPr>
          <p:cNvPr id="1039" name="Google Shape;1039;p78"/>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Review: Layer 2 and Layer 3</a:t>
            </a:r>
            <a:endParaRPr/>
          </a:p>
        </p:txBody>
      </p:sp>
      <p:sp>
        <p:nvSpPr>
          <p:cNvPr id="1040" name="Google Shape;1040;p78"/>
          <p:cNvSpPr txBox="1">
            <a:spLocks noGrp="1"/>
          </p:cNvSpPr>
          <p:nvPr>
            <p:ph type="body" idx="1"/>
          </p:nvPr>
        </p:nvSpPr>
        <p:spPr>
          <a:xfrm>
            <a:off x="198500" y="1246825"/>
            <a:ext cx="5142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Local area network (LAN): A set of machines connected in a local network</a:t>
            </a:r>
            <a:endParaRPr/>
          </a:p>
          <a:p>
            <a:pPr marL="914400" lvl="1" indent="-317500" algn="l" rtl="0">
              <a:spcBef>
                <a:spcPts val="0"/>
              </a:spcBef>
              <a:spcAft>
                <a:spcPts val="0"/>
              </a:spcAft>
              <a:buSzPts val="1400"/>
              <a:buChar char="○"/>
            </a:pPr>
            <a:r>
              <a:rPr lang="en"/>
              <a:t>The MAC identifies devices on layer 2</a:t>
            </a:r>
            <a:endParaRPr/>
          </a:p>
          <a:p>
            <a:pPr marL="457200" lvl="0" indent="-342900" algn="l" rtl="0">
              <a:spcBef>
                <a:spcPts val="0"/>
              </a:spcBef>
              <a:spcAft>
                <a:spcPts val="0"/>
              </a:spcAft>
              <a:buSzPts val="1800"/>
              <a:buChar char="●"/>
            </a:pPr>
            <a:r>
              <a:rPr lang="en"/>
              <a:t>Internet protocol (IP): Many LANs connected together with routers</a:t>
            </a:r>
            <a:endParaRPr/>
          </a:p>
          <a:p>
            <a:pPr marL="914400" lvl="1" indent="-317500" algn="l" rtl="0">
              <a:spcBef>
                <a:spcPts val="0"/>
              </a:spcBef>
              <a:spcAft>
                <a:spcPts val="0"/>
              </a:spcAft>
              <a:buSzPts val="1400"/>
              <a:buChar char="○"/>
            </a:pPr>
            <a:r>
              <a:rPr lang="en"/>
              <a:t>The IP identifies devices on layer 3</a:t>
            </a:r>
            <a:endParaRPr/>
          </a:p>
        </p:txBody>
      </p:sp>
      <p:sp>
        <p:nvSpPr>
          <p:cNvPr id="1041" name="Google Shape;1041;p7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62</a:t>
            </a:fld>
            <a:endParaRPr/>
          </a:p>
        </p:txBody>
      </p:sp>
      <p:pic>
        <p:nvPicPr>
          <p:cNvPr id="1042" name="Google Shape;1042;p78"/>
          <p:cNvPicPr preferRelativeResize="0"/>
          <p:nvPr/>
        </p:nvPicPr>
        <p:blipFill rotWithShape="1">
          <a:blip r:embed="rId3">
            <a:alphaModFix/>
          </a:blip>
          <a:srcRect l="6239" t="7148" r="80041" b="46006"/>
          <a:stretch/>
        </p:blipFill>
        <p:spPr>
          <a:xfrm>
            <a:off x="5688175" y="1334772"/>
            <a:ext cx="570140" cy="572700"/>
          </a:xfrm>
          <a:prstGeom prst="rect">
            <a:avLst/>
          </a:prstGeom>
          <a:noFill/>
          <a:ln>
            <a:noFill/>
          </a:ln>
        </p:spPr>
      </p:pic>
      <p:cxnSp>
        <p:nvCxnSpPr>
          <p:cNvPr id="1043" name="Google Shape;1043;p78"/>
          <p:cNvCxnSpPr>
            <a:stCxn id="1042" idx="2"/>
          </p:cNvCxnSpPr>
          <p:nvPr/>
        </p:nvCxnSpPr>
        <p:spPr>
          <a:xfrm>
            <a:off x="5973245" y="1907472"/>
            <a:ext cx="0" cy="447600"/>
          </a:xfrm>
          <a:prstGeom prst="straightConnector1">
            <a:avLst/>
          </a:prstGeom>
          <a:noFill/>
          <a:ln w="38100" cap="flat" cmpd="sng">
            <a:solidFill>
              <a:srgbClr val="000000"/>
            </a:solidFill>
            <a:prstDash val="solid"/>
            <a:round/>
            <a:headEnd type="none" w="med" len="med"/>
            <a:tailEnd type="none" w="med" len="med"/>
          </a:ln>
        </p:spPr>
      </p:cxnSp>
      <p:pic>
        <p:nvPicPr>
          <p:cNvPr id="1044" name="Google Shape;1044;p78"/>
          <p:cNvPicPr preferRelativeResize="0"/>
          <p:nvPr/>
        </p:nvPicPr>
        <p:blipFill rotWithShape="1">
          <a:blip r:embed="rId3">
            <a:alphaModFix/>
          </a:blip>
          <a:srcRect l="6239" t="7148" r="80041" b="46006"/>
          <a:stretch/>
        </p:blipFill>
        <p:spPr>
          <a:xfrm>
            <a:off x="6583000" y="1334772"/>
            <a:ext cx="570140" cy="572700"/>
          </a:xfrm>
          <a:prstGeom prst="rect">
            <a:avLst/>
          </a:prstGeom>
          <a:noFill/>
          <a:ln>
            <a:noFill/>
          </a:ln>
        </p:spPr>
      </p:pic>
      <p:cxnSp>
        <p:nvCxnSpPr>
          <p:cNvPr id="1045" name="Google Shape;1045;p78"/>
          <p:cNvCxnSpPr>
            <a:stCxn id="1044" idx="2"/>
          </p:cNvCxnSpPr>
          <p:nvPr/>
        </p:nvCxnSpPr>
        <p:spPr>
          <a:xfrm>
            <a:off x="6868070" y="1907472"/>
            <a:ext cx="0" cy="447600"/>
          </a:xfrm>
          <a:prstGeom prst="straightConnector1">
            <a:avLst/>
          </a:prstGeom>
          <a:noFill/>
          <a:ln w="38100" cap="flat" cmpd="sng">
            <a:solidFill>
              <a:srgbClr val="000000"/>
            </a:solidFill>
            <a:prstDash val="solid"/>
            <a:round/>
            <a:headEnd type="none" w="med" len="med"/>
            <a:tailEnd type="none" w="med" len="med"/>
          </a:ln>
        </p:spPr>
      </p:cxnSp>
      <p:pic>
        <p:nvPicPr>
          <p:cNvPr id="1046" name="Google Shape;1046;p78"/>
          <p:cNvPicPr preferRelativeResize="0"/>
          <p:nvPr/>
        </p:nvPicPr>
        <p:blipFill rotWithShape="1">
          <a:blip r:embed="rId3">
            <a:alphaModFix/>
          </a:blip>
          <a:srcRect l="6239" t="7148" r="80041" b="46006"/>
          <a:stretch/>
        </p:blipFill>
        <p:spPr>
          <a:xfrm>
            <a:off x="7477825" y="1334772"/>
            <a:ext cx="570140" cy="572700"/>
          </a:xfrm>
          <a:prstGeom prst="rect">
            <a:avLst/>
          </a:prstGeom>
          <a:noFill/>
          <a:ln>
            <a:noFill/>
          </a:ln>
        </p:spPr>
      </p:pic>
      <p:cxnSp>
        <p:nvCxnSpPr>
          <p:cNvPr id="1047" name="Google Shape;1047;p78"/>
          <p:cNvCxnSpPr>
            <a:stCxn id="1046" idx="2"/>
          </p:cNvCxnSpPr>
          <p:nvPr/>
        </p:nvCxnSpPr>
        <p:spPr>
          <a:xfrm>
            <a:off x="7762895" y="1907472"/>
            <a:ext cx="0" cy="447600"/>
          </a:xfrm>
          <a:prstGeom prst="straightConnector1">
            <a:avLst/>
          </a:prstGeom>
          <a:noFill/>
          <a:ln w="38100" cap="flat" cmpd="sng">
            <a:solidFill>
              <a:srgbClr val="000000"/>
            </a:solidFill>
            <a:prstDash val="solid"/>
            <a:round/>
            <a:headEnd type="none" w="med" len="med"/>
            <a:tailEnd type="none" w="med" len="med"/>
          </a:ln>
        </p:spPr>
      </p:cxnSp>
      <p:pic>
        <p:nvPicPr>
          <p:cNvPr id="1048" name="Google Shape;1048;p78"/>
          <p:cNvPicPr preferRelativeResize="0"/>
          <p:nvPr/>
        </p:nvPicPr>
        <p:blipFill rotWithShape="1">
          <a:blip r:embed="rId3">
            <a:alphaModFix/>
          </a:blip>
          <a:srcRect l="6239" t="7148" r="80041" b="46006"/>
          <a:stretch/>
        </p:blipFill>
        <p:spPr>
          <a:xfrm>
            <a:off x="8372650" y="1334772"/>
            <a:ext cx="570140" cy="572700"/>
          </a:xfrm>
          <a:prstGeom prst="rect">
            <a:avLst/>
          </a:prstGeom>
          <a:noFill/>
          <a:ln>
            <a:noFill/>
          </a:ln>
        </p:spPr>
      </p:pic>
      <p:cxnSp>
        <p:nvCxnSpPr>
          <p:cNvPr id="1049" name="Google Shape;1049;p78"/>
          <p:cNvCxnSpPr>
            <a:stCxn id="1048" idx="2"/>
          </p:cNvCxnSpPr>
          <p:nvPr/>
        </p:nvCxnSpPr>
        <p:spPr>
          <a:xfrm>
            <a:off x="8657720" y="1907472"/>
            <a:ext cx="0" cy="447600"/>
          </a:xfrm>
          <a:prstGeom prst="straightConnector1">
            <a:avLst/>
          </a:prstGeom>
          <a:noFill/>
          <a:ln w="38100" cap="flat" cmpd="sng">
            <a:solidFill>
              <a:srgbClr val="000000"/>
            </a:solidFill>
            <a:prstDash val="solid"/>
            <a:round/>
            <a:headEnd type="none" w="med" len="med"/>
            <a:tailEnd type="none" w="med" len="med"/>
          </a:ln>
        </p:spPr>
      </p:cxnSp>
      <p:cxnSp>
        <p:nvCxnSpPr>
          <p:cNvPr id="1050" name="Google Shape;1050;p78"/>
          <p:cNvCxnSpPr/>
          <p:nvPr/>
        </p:nvCxnSpPr>
        <p:spPr>
          <a:xfrm>
            <a:off x="5980938" y="2336200"/>
            <a:ext cx="2669100" cy="0"/>
          </a:xfrm>
          <a:prstGeom prst="straightConnector1">
            <a:avLst/>
          </a:prstGeom>
          <a:noFill/>
          <a:ln w="38100" cap="flat" cmpd="sng">
            <a:solidFill>
              <a:srgbClr val="000000"/>
            </a:solidFill>
            <a:prstDash val="solid"/>
            <a:round/>
            <a:headEnd type="none" w="med" len="med"/>
            <a:tailEnd type="none" w="med" len="med"/>
          </a:ln>
        </p:spPr>
      </p:cxnSp>
      <p:sp>
        <p:nvSpPr>
          <p:cNvPr id="1051" name="Google Shape;1051;p78"/>
          <p:cNvSpPr txBox="1"/>
          <p:nvPr/>
        </p:nvSpPr>
        <p:spPr>
          <a:xfrm>
            <a:off x="5844100" y="1401126"/>
            <a:ext cx="258300" cy="215400"/>
          </a:xfrm>
          <a:prstGeom prst="rect">
            <a:avLst/>
          </a:prstGeom>
          <a:noFill/>
          <a:ln>
            <a:noFill/>
          </a:ln>
        </p:spPr>
        <p:txBody>
          <a:bodyPr spcFirstLastPara="1" wrap="square" lIns="45700" tIns="45700" rIns="45700" bIns="45700" anchor="t" anchorCtr="0">
            <a:spAutoFit/>
          </a:bodyPr>
          <a:lstStyle/>
          <a:p>
            <a:pPr marL="0" lvl="0" indent="0" algn="ctr" rtl="0">
              <a:spcBef>
                <a:spcPts val="0"/>
              </a:spcBef>
              <a:spcAft>
                <a:spcPts val="0"/>
              </a:spcAft>
              <a:buNone/>
            </a:pPr>
            <a:r>
              <a:rPr lang="en" sz="800"/>
              <a:t>A</a:t>
            </a:r>
            <a:endParaRPr sz="800"/>
          </a:p>
        </p:txBody>
      </p:sp>
      <p:sp>
        <p:nvSpPr>
          <p:cNvPr id="1052" name="Google Shape;1052;p78"/>
          <p:cNvSpPr txBox="1"/>
          <p:nvPr/>
        </p:nvSpPr>
        <p:spPr>
          <a:xfrm>
            <a:off x="6738925" y="1401126"/>
            <a:ext cx="258300" cy="215400"/>
          </a:xfrm>
          <a:prstGeom prst="rect">
            <a:avLst/>
          </a:prstGeom>
          <a:noFill/>
          <a:ln>
            <a:noFill/>
          </a:ln>
        </p:spPr>
        <p:txBody>
          <a:bodyPr spcFirstLastPara="1" wrap="square" lIns="45700" tIns="45700" rIns="45700" bIns="45700" anchor="t" anchorCtr="0">
            <a:spAutoFit/>
          </a:bodyPr>
          <a:lstStyle/>
          <a:p>
            <a:pPr marL="0" lvl="0" indent="0" algn="ctr" rtl="0">
              <a:spcBef>
                <a:spcPts val="0"/>
              </a:spcBef>
              <a:spcAft>
                <a:spcPts val="0"/>
              </a:spcAft>
              <a:buNone/>
            </a:pPr>
            <a:r>
              <a:rPr lang="en" sz="800"/>
              <a:t>B</a:t>
            </a:r>
            <a:endParaRPr sz="800"/>
          </a:p>
        </p:txBody>
      </p:sp>
      <p:sp>
        <p:nvSpPr>
          <p:cNvPr id="1053" name="Google Shape;1053;p78"/>
          <p:cNvSpPr txBox="1"/>
          <p:nvPr/>
        </p:nvSpPr>
        <p:spPr>
          <a:xfrm>
            <a:off x="8528575" y="1401126"/>
            <a:ext cx="258300" cy="215400"/>
          </a:xfrm>
          <a:prstGeom prst="rect">
            <a:avLst/>
          </a:prstGeom>
          <a:noFill/>
          <a:ln>
            <a:noFill/>
          </a:ln>
        </p:spPr>
        <p:txBody>
          <a:bodyPr spcFirstLastPara="1" wrap="square" lIns="45700" tIns="45700" rIns="45700" bIns="45700" anchor="t" anchorCtr="0">
            <a:spAutoFit/>
          </a:bodyPr>
          <a:lstStyle/>
          <a:p>
            <a:pPr marL="0" lvl="0" indent="0" algn="ctr" rtl="0">
              <a:spcBef>
                <a:spcPts val="0"/>
              </a:spcBef>
              <a:spcAft>
                <a:spcPts val="0"/>
              </a:spcAft>
              <a:buNone/>
            </a:pPr>
            <a:r>
              <a:rPr lang="en" sz="800"/>
              <a:t>D</a:t>
            </a:r>
            <a:endParaRPr sz="800"/>
          </a:p>
        </p:txBody>
      </p:sp>
      <p:sp>
        <p:nvSpPr>
          <p:cNvPr id="1054" name="Google Shape;1054;p78"/>
          <p:cNvSpPr txBox="1"/>
          <p:nvPr/>
        </p:nvSpPr>
        <p:spPr>
          <a:xfrm>
            <a:off x="7633750" y="1401126"/>
            <a:ext cx="258300" cy="215400"/>
          </a:xfrm>
          <a:prstGeom prst="rect">
            <a:avLst/>
          </a:prstGeom>
          <a:noFill/>
          <a:ln>
            <a:noFill/>
          </a:ln>
        </p:spPr>
        <p:txBody>
          <a:bodyPr spcFirstLastPara="1" wrap="square" lIns="45700" tIns="45700" rIns="45700" bIns="45700" anchor="t" anchorCtr="0">
            <a:spAutoFit/>
          </a:bodyPr>
          <a:lstStyle/>
          <a:p>
            <a:pPr marL="0" lvl="0" indent="0" algn="ctr" rtl="0">
              <a:spcBef>
                <a:spcPts val="0"/>
              </a:spcBef>
              <a:spcAft>
                <a:spcPts val="0"/>
              </a:spcAft>
              <a:buNone/>
            </a:pPr>
            <a:r>
              <a:rPr lang="en" sz="800"/>
              <a:t>C</a:t>
            </a:r>
            <a:endParaRPr sz="800"/>
          </a:p>
        </p:txBody>
      </p:sp>
      <p:pic>
        <p:nvPicPr>
          <p:cNvPr id="1055" name="Google Shape;1055;p78"/>
          <p:cNvPicPr preferRelativeResize="0"/>
          <p:nvPr/>
        </p:nvPicPr>
        <p:blipFill rotWithShape="1">
          <a:blip r:embed="rId3">
            <a:alphaModFix/>
          </a:blip>
          <a:srcRect l="6239" t="7148" r="80041" b="46006"/>
          <a:stretch/>
        </p:blipFill>
        <p:spPr>
          <a:xfrm>
            <a:off x="5688188" y="4210072"/>
            <a:ext cx="570140" cy="572700"/>
          </a:xfrm>
          <a:prstGeom prst="rect">
            <a:avLst/>
          </a:prstGeom>
          <a:noFill/>
          <a:ln>
            <a:noFill/>
          </a:ln>
        </p:spPr>
      </p:pic>
      <p:cxnSp>
        <p:nvCxnSpPr>
          <p:cNvPr id="1056" name="Google Shape;1056;p78"/>
          <p:cNvCxnSpPr>
            <a:endCxn id="1055" idx="0"/>
          </p:cNvCxnSpPr>
          <p:nvPr/>
        </p:nvCxnSpPr>
        <p:spPr>
          <a:xfrm>
            <a:off x="5973257" y="3762472"/>
            <a:ext cx="0" cy="447600"/>
          </a:xfrm>
          <a:prstGeom prst="straightConnector1">
            <a:avLst/>
          </a:prstGeom>
          <a:noFill/>
          <a:ln w="38100" cap="flat" cmpd="sng">
            <a:solidFill>
              <a:srgbClr val="000000"/>
            </a:solidFill>
            <a:prstDash val="solid"/>
            <a:round/>
            <a:headEnd type="none" w="med" len="med"/>
            <a:tailEnd type="none" w="med" len="med"/>
          </a:ln>
        </p:spPr>
      </p:cxnSp>
      <p:sp>
        <p:nvSpPr>
          <p:cNvPr id="1057" name="Google Shape;1057;p78"/>
          <p:cNvSpPr txBox="1"/>
          <p:nvPr/>
        </p:nvSpPr>
        <p:spPr>
          <a:xfrm>
            <a:off x="5844113" y="4276426"/>
            <a:ext cx="258300" cy="215400"/>
          </a:xfrm>
          <a:prstGeom prst="rect">
            <a:avLst/>
          </a:prstGeom>
          <a:noFill/>
          <a:ln>
            <a:noFill/>
          </a:ln>
        </p:spPr>
        <p:txBody>
          <a:bodyPr spcFirstLastPara="1" wrap="square" lIns="45700" tIns="45700" rIns="45700" bIns="45700" anchor="t" anchorCtr="0">
            <a:spAutoFit/>
          </a:bodyPr>
          <a:lstStyle/>
          <a:p>
            <a:pPr marL="0" lvl="0" indent="0" algn="ctr" rtl="0">
              <a:spcBef>
                <a:spcPts val="0"/>
              </a:spcBef>
              <a:spcAft>
                <a:spcPts val="0"/>
              </a:spcAft>
              <a:buNone/>
            </a:pPr>
            <a:r>
              <a:rPr lang="en" sz="800"/>
              <a:t>E</a:t>
            </a:r>
            <a:endParaRPr sz="800"/>
          </a:p>
        </p:txBody>
      </p:sp>
      <p:pic>
        <p:nvPicPr>
          <p:cNvPr id="1058" name="Google Shape;1058;p78"/>
          <p:cNvPicPr preferRelativeResize="0"/>
          <p:nvPr/>
        </p:nvPicPr>
        <p:blipFill rotWithShape="1">
          <a:blip r:embed="rId3">
            <a:alphaModFix/>
          </a:blip>
          <a:srcRect l="6239" t="7148" r="80041" b="46006"/>
          <a:stretch/>
        </p:blipFill>
        <p:spPr>
          <a:xfrm>
            <a:off x="6583000" y="4210085"/>
            <a:ext cx="570140" cy="572700"/>
          </a:xfrm>
          <a:prstGeom prst="rect">
            <a:avLst/>
          </a:prstGeom>
          <a:noFill/>
          <a:ln>
            <a:noFill/>
          </a:ln>
        </p:spPr>
      </p:pic>
      <p:cxnSp>
        <p:nvCxnSpPr>
          <p:cNvPr id="1059" name="Google Shape;1059;p78"/>
          <p:cNvCxnSpPr>
            <a:endCxn id="1058" idx="0"/>
          </p:cNvCxnSpPr>
          <p:nvPr/>
        </p:nvCxnSpPr>
        <p:spPr>
          <a:xfrm>
            <a:off x="6868070" y="3762485"/>
            <a:ext cx="0" cy="447600"/>
          </a:xfrm>
          <a:prstGeom prst="straightConnector1">
            <a:avLst/>
          </a:prstGeom>
          <a:noFill/>
          <a:ln w="38100" cap="flat" cmpd="sng">
            <a:solidFill>
              <a:srgbClr val="000000"/>
            </a:solidFill>
            <a:prstDash val="solid"/>
            <a:round/>
            <a:headEnd type="none" w="med" len="med"/>
            <a:tailEnd type="none" w="med" len="med"/>
          </a:ln>
        </p:spPr>
      </p:cxnSp>
      <p:sp>
        <p:nvSpPr>
          <p:cNvPr id="1060" name="Google Shape;1060;p78"/>
          <p:cNvSpPr txBox="1"/>
          <p:nvPr/>
        </p:nvSpPr>
        <p:spPr>
          <a:xfrm>
            <a:off x="6738925" y="4276439"/>
            <a:ext cx="258300" cy="215400"/>
          </a:xfrm>
          <a:prstGeom prst="rect">
            <a:avLst/>
          </a:prstGeom>
          <a:noFill/>
          <a:ln>
            <a:noFill/>
          </a:ln>
        </p:spPr>
        <p:txBody>
          <a:bodyPr spcFirstLastPara="1" wrap="square" lIns="45700" tIns="45700" rIns="45700" bIns="45700" anchor="t" anchorCtr="0">
            <a:spAutoFit/>
          </a:bodyPr>
          <a:lstStyle/>
          <a:p>
            <a:pPr marL="0" lvl="0" indent="0" algn="ctr" rtl="0">
              <a:spcBef>
                <a:spcPts val="0"/>
              </a:spcBef>
              <a:spcAft>
                <a:spcPts val="0"/>
              </a:spcAft>
              <a:buNone/>
            </a:pPr>
            <a:r>
              <a:rPr lang="en" sz="800"/>
              <a:t>F</a:t>
            </a:r>
            <a:endParaRPr sz="800"/>
          </a:p>
        </p:txBody>
      </p:sp>
      <p:pic>
        <p:nvPicPr>
          <p:cNvPr id="1061" name="Google Shape;1061;p78"/>
          <p:cNvPicPr preferRelativeResize="0"/>
          <p:nvPr/>
        </p:nvPicPr>
        <p:blipFill rotWithShape="1">
          <a:blip r:embed="rId3">
            <a:alphaModFix/>
          </a:blip>
          <a:srcRect l="6239" t="7148" r="80041" b="46006"/>
          <a:stretch/>
        </p:blipFill>
        <p:spPr>
          <a:xfrm>
            <a:off x="7477825" y="4210085"/>
            <a:ext cx="570140" cy="572700"/>
          </a:xfrm>
          <a:prstGeom prst="rect">
            <a:avLst/>
          </a:prstGeom>
          <a:noFill/>
          <a:ln>
            <a:noFill/>
          </a:ln>
        </p:spPr>
      </p:pic>
      <p:cxnSp>
        <p:nvCxnSpPr>
          <p:cNvPr id="1062" name="Google Shape;1062;p78"/>
          <p:cNvCxnSpPr>
            <a:endCxn id="1061" idx="0"/>
          </p:cNvCxnSpPr>
          <p:nvPr/>
        </p:nvCxnSpPr>
        <p:spPr>
          <a:xfrm>
            <a:off x="7762895" y="3762485"/>
            <a:ext cx="0" cy="447600"/>
          </a:xfrm>
          <a:prstGeom prst="straightConnector1">
            <a:avLst/>
          </a:prstGeom>
          <a:noFill/>
          <a:ln w="38100" cap="flat" cmpd="sng">
            <a:solidFill>
              <a:srgbClr val="000000"/>
            </a:solidFill>
            <a:prstDash val="solid"/>
            <a:round/>
            <a:headEnd type="none" w="med" len="med"/>
            <a:tailEnd type="none" w="med" len="med"/>
          </a:ln>
        </p:spPr>
      </p:cxnSp>
      <p:sp>
        <p:nvSpPr>
          <p:cNvPr id="1063" name="Google Shape;1063;p78"/>
          <p:cNvSpPr txBox="1"/>
          <p:nvPr/>
        </p:nvSpPr>
        <p:spPr>
          <a:xfrm>
            <a:off x="7633750" y="4276439"/>
            <a:ext cx="258300" cy="215400"/>
          </a:xfrm>
          <a:prstGeom prst="rect">
            <a:avLst/>
          </a:prstGeom>
          <a:noFill/>
          <a:ln>
            <a:noFill/>
          </a:ln>
        </p:spPr>
        <p:txBody>
          <a:bodyPr spcFirstLastPara="1" wrap="square" lIns="45700" tIns="45700" rIns="45700" bIns="45700" anchor="t" anchorCtr="0">
            <a:spAutoFit/>
          </a:bodyPr>
          <a:lstStyle/>
          <a:p>
            <a:pPr marL="0" lvl="0" indent="0" algn="ctr" rtl="0">
              <a:spcBef>
                <a:spcPts val="0"/>
              </a:spcBef>
              <a:spcAft>
                <a:spcPts val="0"/>
              </a:spcAft>
              <a:buNone/>
            </a:pPr>
            <a:r>
              <a:rPr lang="en" sz="800"/>
              <a:t>G</a:t>
            </a:r>
            <a:endParaRPr sz="800"/>
          </a:p>
        </p:txBody>
      </p:sp>
      <p:pic>
        <p:nvPicPr>
          <p:cNvPr id="1064" name="Google Shape;1064;p78"/>
          <p:cNvPicPr preferRelativeResize="0"/>
          <p:nvPr/>
        </p:nvPicPr>
        <p:blipFill rotWithShape="1">
          <a:blip r:embed="rId3">
            <a:alphaModFix/>
          </a:blip>
          <a:srcRect l="6239" t="7148" r="80041" b="46006"/>
          <a:stretch/>
        </p:blipFill>
        <p:spPr>
          <a:xfrm>
            <a:off x="8372650" y="4210085"/>
            <a:ext cx="570140" cy="572700"/>
          </a:xfrm>
          <a:prstGeom prst="rect">
            <a:avLst/>
          </a:prstGeom>
          <a:noFill/>
          <a:ln>
            <a:noFill/>
          </a:ln>
        </p:spPr>
      </p:pic>
      <p:cxnSp>
        <p:nvCxnSpPr>
          <p:cNvPr id="1065" name="Google Shape;1065;p78"/>
          <p:cNvCxnSpPr>
            <a:endCxn id="1064" idx="0"/>
          </p:cNvCxnSpPr>
          <p:nvPr/>
        </p:nvCxnSpPr>
        <p:spPr>
          <a:xfrm>
            <a:off x="8657720" y="3762485"/>
            <a:ext cx="0" cy="447600"/>
          </a:xfrm>
          <a:prstGeom prst="straightConnector1">
            <a:avLst/>
          </a:prstGeom>
          <a:noFill/>
          <a:ln w="38100" cap="flat" cmpd="sng">
            <a:solidFill>
              <a:srgbClr val="000000"/>
            </a:solidFill>
            <a:prstDash val="solid"/>
            <a:round/>
            <a:headEnd type="none" w="med" len="med"/>
            <a:tailEnd type="none" w="med" len="med"/>
          </a:ln>
        </p:spPr>
      </p:cxnSp>
      <p:sp>
        <p:nvSpPr>
          <p:cNvPr id="1066" name="Google Shape;1066;p78"/>
          <p:cNvSpPr txBox="1"/>
          <p:nvPr/>
        </p:nvSpPr>
        <p:spPr>
          <a:xfrm>
            <a:off x="8528575" y="4276439"/>
            <a:ext cx="258300" cy="215400"/>
          </a:xfrm>
          <a:prstGeom prst="rect">
            <a:avLst/>
          </a:prstGeom>
          <a:noFill/>
          <a:ln>
            <a:noFill/>
          </a:ln>
        </p:spPr>
        <p:txBody>
          <a:bodyPr spcFirstLastPara="1" wrap="square" lIns="45700" tIns="45700" rIns="45700" bIns="45700" anchor="t" anchorCtr="0">
            <a:spAutoFit/>
          </a:bodyPr>
          <a:lstStyle/>
          <a:p>
            <a:pPr marL="0" lvl="0" indent="0" algn="ctr" rtl="0">
              <a:spcBef>
                <a:spcPts val="0"/>
              </a:spcBef>
              <a:spcAft>
                <a:spcPts val="0"/>
              </a:spcAft>
              <a:buNone/>
            </a:pPr>
            <a:r>
              <a:rPr lang="en" sz="800"/>
              <a:t>H</a:t>
            </a:r>
            <a:endParaRPr sz="800"/>
          </a:p>
        </p:txBody>
      </p:sp>
      <p:cxnSp>
        <p:nvCxnSpPr>
          <p:cNvPr id="1067" name="Google Shape;1067;p78"/>
          <p:cNvCxnSpPr/>
          <p:nvPr/>
        </p:nvCxnSpPr>
        <p:spPr>
          <a:xfrm>
            <a:off x="5980950" y="3780666"/>
            <a:ext cx="2669100" cy="0"/>
          </a:xfrm>
          <a:prstGeom prst="straightConnector1">
            <a:avLst/>
          </a:prstGeom>
          <a:noFill/>
          <a:ln w="38100" cap="flat" cmpd="sng">
            <a:solidFill>
              <a:srgbClr val="000000"/>
            </a:solidFill>
            <a:prstDash val="solid"/>
            <a:round/>
            <a:headEnd type="none" w="med" len="med"/>
            <a:tailEnd type="none" w="med" len="med"/>
          </a:ln>
        </p:spPr>
      </p:cxnSp>
      <p:sp>
        <p:nvSpPr>
          <p:cNvPr id="1068" name="Google Shape;1068;p78"/>
          <p:cNvSpPr/>
          <p:nvPr/>
        </p:nvSpPr>
        <p:spPr>
          <a:xfrm>
            <a:off x="6973950" y="2716888"/>
            <a:ext cx="683100" cy="683100"/>
          </a:xfrm>
          <a:prstGeom prst="rect">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Router</a:t>
            </a:r>
            <a:endParaRPr sz="1000"/>
          </a:p>
        </p:txBody>
      </p:sp>
      <p:cxnSp>
        <p:nvCxnSpPr>
          <p:cNvPr id="1069" name="Google Shape;1069;p78"/>
          <p:cNvCxnSpPr>
            <a:stCxn id="1068" idx="0"/>
          </p:cNvCxnSpPr>
          <p:nvPr/>
        </p:nvCxnSpPr>
        <p:spPr>
          <a:xfrm rot="10800000">
            <a:off x="7311300" y="2347588"/>
            <a:ext cx="4200" cy="369300"/>
          </a:xfrm>
          <a:prstGeom prst="straightConnector1">
            <a:avLst/>
          </a:prstGeom>
          <a:noFill/>
          <a:ln w="38100" cap="flat" cmpd="sng">
            <a:solidFill>
              <a:srgbClr val="000000"/>
            </a:solidFill>
            <a:prstDash val="solid"/>
            <a:round/>
            <a:headEnd type="none" w="med" len="med"/>
            <a:tailEnd type="none" w="med" len="med"/>
          </a:ln>
        </p:spPr>
      </p:cxnSp>
      <p:cxnSp>
        <p:nvCxnSpPr>
          <p:cNvPr id="1070" name="Google Shape;1070;p78"/>
          <p:cNvCxnSpPr>
            <a:endCxn id="1068" idx="2"/>
          </p:cNvCxnSpPr>
          <p:nvPr/>
        </p:nvCxnSpPr>
        <p:spPr>
          <a:xfrm rot="10800000">
            <a:off x="7315500" y="3399988"/>
            <a:ext cx="2100" cy="369300"/>
          </a:xfrm>
          <a:prstGeom prst="straightConnector1">
            <a:avLst/>
          </a:prstGeom>
          <a:noFill/>
          <a:ln w="38100" cap="flat" cmpd="sng">
            <a:solidFill>
              <a:srgbClr val="000000"/>
            </a:solidFill>
            <a:prstDash val="solid"/>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4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4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4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4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074"/>
        <p:cNvGrpSpPr/>
        <p:nvPr/>
      </p:nvGrpSpPr>
      <p:grpSpPr>
        <a:xfrm>
          <a:off x="0" y="0"/>
          <a:ext cx="0" cy="0"/>
          <a:chOff x="0" y="0"/>
          <a:chExt cx="0" cy="0"/>
        </a:xfrm>
      </p:grpSpPr>
      <p:sp>
        <p:nvSpPr>
          <p:cNvPr id="1075" name="Google Shape;1075;p79"/>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Address Resolution Protocol (ARP)</a:t>
            </a:r>
            <a:endParaRPr/>
          </a:p>
        </p:txBody>
      </p:sp>
      <p:sp>
        <p:nvSpPr>
          <p:cNvPr id="1076" name="Google Shape;1076;p79"/>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b="1"/>
              <a:t>ARP</a:t>
            </a:r>
            <a:r>
              <a:rPr lang="en"/>
              <a:t>: Translates layer 3 IP addresses to layer 2 MAC addresses</a:t>
            </a:r>
            <a:endParaRPr/>
          </a:p>
          <a:p>
            <a:pPr marL="914400" lvl="1" indent="-317500" algn="l" rtl="0">
              <a:spcBef>
                <a:spcPts val="0"/>
              </a:spcBef>
              <a:spcAft>
                <a:spcPts val="0"/>
              </a:spcAft>
              <a:buSzPts val="1400"/>
              <a:buChar char="○"/>
            </a:pPr>
            <a:r>
              <a:rPr lang="en"/>
              <a:t>Example: Alice wants to send a message to Bob on the local network, but Alice only knows Bob’s IP address (</a:t>
            </a:r>
            <a:r>
              <a:rPr lang="en" b="1"/>
              <a:t>1.2.3.4</a:t>
            </a:r>
            <a:r>
              <a:rPr lang="en"/>
              <a:t>). To use layer 2 protocols, she must learn Bob’s MAC address.</a:t>
            </a:r>
            <a:endParaRPr/>
          </a:p>
          <a:p>
            <a:pPr marL="457200" lvl="0" indent="-342900" algn="l" rtl="0">
              <a:spcBef>
                <a:spcPts val="0"/>
              </a:spcBef>
              <a:spcAft>
                <a:spcPts val="0"/>
              </a:spcAft>
              <a:buSzPts val="1800"/>
              <a:buChar char="●"/>
            </a:pPr>
            <a:r>
              <a:rPr lang="en"/>
              <a:t>Steps of the protocol</a:t>
            </a:r>
            <a:endParaRPr/>
          </a:p>
          <a:p>
            <a:pPr marL="914400" lvl="1" indent="-317500" algn="l" rtl="0">
              <a:spcBef>
                <a:spcPts val="0"/>
              </a:spcBef>
              <a:spcAft>
                <a:spcPts val="0"/>
              </a:spcAft>
              <a:buSzPts val="1400"/>
              <a:buAutoNum type="alphaLcPeriod"/>
            </a:pPr>
            <a:r>
              <a:rPr lang="en"/>
              <a:t>Alice checks her cache to see if she already knows Bob’s MAC address.</a:t>
            </a:r>
            <a:endParaRPr/>
          </a:p>
          <a:p>
            <a:pPr marL="914400" lvl="1" indent="-317500" algn="l" rtl="0">
              <a:spcBef>
                <a:spcPts val="0"/>
              </a:spcBef>
              <a:spcAft>
                <a:spcPts val="0"/>
              </a:spcAft>
              <a:buSzPts val="1400"/>
              <a:buAutoNum type="alphaLcPeriod"/>
            </a:pPr>
            <a:r>
              <a:rPr lang="en"/>
              <a:t>If Bob’s MAC address is not in the cache, Alice </a:t>
            </a:r>
            <a:r>
              <a:rPr lang="en" b="1"/>
              <a:t>broadcasts</a:t>
            </a:r>
            <a:r>
              <a:rPr lang="en"/>
              <a:t> to everyone on the LAN:</a:t>
            </a:r>
            <a:br>
              <a:rPr lang="en"/>
            </a:br>
            <a:r>
              <a:rPr lang="en"/>
              <a:t>“What is the MAC address of </a:t>
            </a:r>
            <a:r>
              <a:rPr lang="en" b="1"/>
              <a:t>1.2.3.4</a:t>
            </a:r>
            <a:r>
              <a:rPr lang="en"/>
              <a:t>?”</a:t>
            </a:r>
            <a:endParaRPr/>
          </a:p>
          <a:p>
            <a:pPr marL="914400" lvl="1" indent="-317500" algn="l" rtl="0">
              <a:spcBef>
                <a:spcPts val="0"/>
              </a:spcBef>
              <a:spcAft>
                <a:spcPts val="0"/>
              </a:spcAft>
              <a:buSzPts val="1400"/>
              <a:buAutoNum type="alphaLcPeriod"/>
            </a:pPr>
            <a:r>
              <a:rPr lang="en"/>
              <a:t>Bob responds by sending a message only to Alice: “My IP is </a:t>
            </a:r>
            <a:r>
              <a:rPr lang="en" b="1"/>
              <a:t>1.2.3.4</a:t>
            </a:r>
            <a:r>
              <a:rPr lang="en"/>
              <a:t> and my MAC address is </a:t>
            </a:r>
            <a:r>
              <a:rPr lang="en" b="1"/>
              <a:t>ca:fe:f0:0d:be:ef</a:t>
            </a:r>
            <a:r>
              <a:rPr lang="en"/>
              <a:t>.” Everyone else does nothing.</a:t>
            </a:r>
            <a:endParaRPr/>
          </a:p>
          <a:p>
            <a:pPr marL="914400" lvl="1" indent="-317500" algn="l" rtl="0">
              <a:spcBef>
                <a:spcPts val="0"/>
              </a:spcBef>
              <a:spcAft>
                <a:spcPts val="0"/>
              </a:spcAft>
              <a:buSzPts val="1400"/>
              <a:buAutoNum type="alphaLcPeriod"/>
            </a:pPr>
            <a:r>
              <a:rPr lang="en"/>
              <a:t>Alice caches Bob’s MAC address.</a:t>
            </a:r>
            <a:endParaRPr/>
          </a:p>
        </p:txBody>
      </p:sp>
      <p:sp>
        <p:nvSpPr>
          <p:cNvPr id="1077" name="Google Shape;1077;p7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63</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7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7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7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7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7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7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7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081"/>
        <p:cNvGrpSpPr/>
        <p:nvPr/>
      </p:nvGrpSpPr>
      <p:grpSpPr>
        <a:xfrm>
          <a:off x="0" y="0"/>
          <a:ext cx="0" cy="0"/>
          <a:chOff x="0" y="0"/>
          <a:chExt cx="0" cy="0"/>
        </a:xfrm>
      </p:grpSpPr>
      <p:sp>
        <p:nvSpPr>
          <p:cNvPr id="1082" name="Google Shape;1082;p80"/>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Address Resolution Protocol (ARP)</a:t>
            </a:r>
            <a:endParaRPr/>
          </a:p>
        </p:txBody>
      </p:sp>
      <p:sp>
        <p:nvSpPr>
          <p:cNvPr id="1083" name="Google Shape;1083;p8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64</a:t>
            </a:fld>
            <a:endParaRPr/>
          </a:p>
        </p:txBody>
      </p:sp>
      <p:sp>
        <p:nvSpPr>
          <p:cNvPr id="1084" name="Google Shape;1084;p80"/>
          <p:cNvSpPr/>
          <p:nvPr/>
        </p:nvSpPr>
        <p:spPr>
          <a:xfrm>
            <a:off x="2319500" y="2133900"/>
            <a:ext cx="875700" cy="8757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Alice</a:t>
            </a:r>
            <a:endParaRPr/>
          </a:p>
        </p:txBody>
      </p:sp>
      <p:sp>
        <p:nvSpPr>
          <p:cNvPr id="1085" name="Google Shape;1085;p80"/>
          <p:cNvSpPr/>
          <p:nvPr/>
        </p:nvSpPr>
        <p:spPr>
          <a:xfrm>
            <a:off x="6550800" y="1264675"/>
            <a:ext cx="875700" cy="393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Bob</a:t>
            </a:r>
            <a:endParaRPr/>
          </a:p>
        </p:txBody>
      </p:sp>
      <p:sp>
        <p:nvSpPr>
          <p:cNvPr id="1086" name="Google Shape;1086;p80"/>
          <p:cNvSpPr/>
          <p:nvPr/>
        </p:nvSpPr>
        <p:spPr>
          <a:xfrm>
            <a:off x="6550800" y="1914125"/>
            <a:ext cx="875700" cy="393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Charlie</a:t>
            </a:r>
            <a:endParaRPr/>
          </a:p>
        </p:txBody>
      </p:sp>
      <p:sp>
        <p:nvSpPr>
          <p:cNvPr id="1087" name="Google Shape;1087;p80"/>
          <p:cNvSpPr/>
          <p:nvPr/>
        </p:nvSpPr>
        <p:spPr>
          <a:xfrm>
            <a:off x="6550800" y="2563575"/>
            <a:ext cx="875700" cy="393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Dave</a:t>
            </a:r>
            <a:endParaRPr/>
          </a:p>
        </p:txBody>
      </p:sp>
      <p:sp>
        <p:nvSpPr>
          <p:cNvPr id="1088" name="Google Shape;1088;p80"/>
          <p:cNvSpPr/>
          <p:nvPr/>
        </p:nvSpPr>
        <p:spPr>
          <a:xfrm>
            <a:off x="6550800" y="3213025"/>
            <a:ext cx="875700" cy="393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Router</a:t>
            </a:r>
            <a:endParaRPr/>
          </a:p>
        </p:txBody>
      </p:sp>
      <p:graphicFrame>
        <p:nvGraphicFramePr>
          <p:cNvPr id="1089" name="Google Shape;1089;p80"/>
          <p:cNvGraphicFramePr/>
          <p:nvPr/>
        </p:nvGraphicFramePr>
        <p:xfrm>
          <a:off x="260500" y="2024388"/>
          <a:ext cx="3000000" cy="3000000"/>
        </p:xfrm>
        <a:graphic>
          <a:graphicData uri="http://schemas.openxmlformats.org/drawingml/2006/table">
            <a:tbl>
              <a:tblPr>
                <a:noFill/>
                <a:tableStyleId>{BFE604CA-AD57-4AB2-B3D3-69E05442DE48}</a:tableStyleId>
              </a:tblPr>
              <a:tblGrid>
                <a:gridCol w="956825">
                  <a:extLst>
                    <a:ext uri="{9D8B030D-6E8A-4147-A177-3AD203B41FA5}">
                      <a16:colId xmlns:a16="http://schemas.microsoft.com/office/drawing/2014/main" val="20000"/>
                    </a:ext>
                  </a:extLst>
                </a:gridCol>
                <a:gridCol w="956825">
                  <a:extLst>
                    <a:ext uri="{9D8B030D-6E8A-4147-A177-3AD203B41FA5}">
                      <a16:colId xmlns:a16="http://schemas.microsoft.com/office/drawing/2014/main" val="20001"/>
                    </a:ext>
                  </a:extLst>
                </a:gridCol>
              </a:tblGrid>
              <a:tr h="396200">
                <a:tc gridSpan="2">
                  <a:txBody>
                    <a:bodyPr/>
                    <a:lstStyle/>
                    <a:p>
                      <a:pPr marL="0" lvl="0" indent="0" algn="ctr" rtl="0">
                        <a:spcBef>
                          <a:spcPts val="0"/>
                        </a:spcBef>
                        <a:spcAft>
                          <a:spcPts val="0"/>
                        </a:spcAft>
                        <a:buNone/>
                      </a:pPr>
                      <a:r>
                        <a:rPr lang="en"/>
                        <a:t>Alice’s cache</a:t>
                      </a:r>
                      <a:endParaRPr/>
                    </a:p>
                  </a:txBody>
                  <a:tcPr marL="91425" marR="91425" marT="91425" marB="91425"/>
                </a:tc>
                <a:tc hMerge="1">
                  <a:txBody>
                    <a:bodyPr/>
                    <a:lstStyle/>
                    <a:p>
                      <a:endParaRPr lang="en-US"/>
                    </a:p>
                  </a:txBody>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
                        <a:t>IP</a:t>
                      </a:r>
                      <a:endParaRPr/>
                    </a:p>
                  </a:txBody>
                  <a:tcPr marL="91425" marR="91425" marT="91425" marB="91425"/>
                </a:tc>
                <a:tc>
                  <a:txBody>
                    <a:bodyPr/>
                    <a:lstStyle/>
                    <a:p>
                      <a:pPr marL="0" lvl="0" indent="0" algn="l" rtl="0">
                        <a:spcBef>
                          <a:spcPts val="0"/>
                        </a:spcBef>
                        <a:spcAft>
                          <a:spcPts val="0"/>
                        </a:spcAft>
                        <a:buNone/>
                      </a:pPr>
                      <a:r>
                        <a:rPr lang="en"/>
                        <a:t>MAC</a:t>
                      </a:r>
                      <a:endParaRPr/>
                    </a:p>
                  </a:txBody>
                  <a:tcPr marL="91425" marR="91425" marT="91425" marB="91425"/>
                </a:tc>
                <a:extLst>
                  <a:ext uri="{0D108BD9-81ED-4DB2-BD59-A6C34878D82A}">
                    <a16:rowId xmlns:a16="http://schemas.microsoft.com/office/drawing/2014/main" val="10001"/>
                  </a:ext>
                </a:extLst>
              </a:tr>
              <a:tr h="396200">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extLst>
                  <a:ext uri="{0D108BD9-81ED-4DB2-BD59-A6C34878D82A}">
                    <a16:rowId xmlns:a16="http://schemas.microsoft.com/office/drawing/2014/main" val="10002"/>
                  </a:ext>
                </a:extLst>
              </a:tr>
            </a:tbl>
          </a:graphicData>
        </a:graphic>
      </p:graphicFrame>
      <p:grpSp>
        <p:nvGrpSpPr>
          <p:cNvPr id="1090" name="Google Shape;1090;p80"/>
          <p:cNvGrpSpPr/>
          <p:nvPr/>
        </p:nvGrpSpPr>
        <p:grpSpPr>
          <a:xfrm>
            <a:off x="260500" y="3232225"/>
            <a:ext cx="3108300" cy="1562725"/>
            <a:chOff x="260500" y="3232225"/>
            <a:chExt cx="3108300" cy="1562725"/>
          </a:xfrm>
        </p:grpSpPr>
        <p:cxnSp>
          <p:nvCxnSpPr>
            <p:cNvPr id="1091" name="Google Shape;1091;p80"/>
            <p:cNvCxnSpPr/>
            <p:nvPr/>
          </p:nvCxnSpPr>
          <p:spPr>
            <a:xfrm rot="10800000">
              <a:off x="972325" y="3232225"/>
              <a:ext cx="0" cy="915300"/>
            </a:xfrm>
            <a:prstGeom prst="straightConnector1">
              <a:avLst/>
            </a:prstGeom>
            <a:noFill/>
            <a:ln w="19050" cap="flat" cmpd="sng">
              <a:solidFill>
                <a:srgbClr val="E69138"/>
              </a:solidFill>
              <a:prstDash val="solid"/>
              <a:round/>
              <a:headEnd type="none" w="med" len="med"/>
              <a:tailEnd type="triangle" w="med" len="med"/>
            </a:ln>
          </p:spPr>
        </p:cxnSp>
        <p:sp>
          <p:nvSpPr>
            <p:cNvPr id="1092" name="Google Shape;1092;p80"/>
            <p:cNvSpPr txBox="1"/>
            <p:nvPr/>
          </p:nvSpPr>
          <p:spPr>
            <a:xfrm>
              <a:off x="260500" y="3963650"/>
              <a:ext cx="3108300" cy="831300"/>
            </a:xfrm>
            <a:prstGeom prst="rect">
              <a:avLst/>
            </a:prstGeom>
            <a:solidFill>
              <a:srgbClr val="FFAB40"/>
            </a:solidFill>
            <a:ln w="19050"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a:t>1. Alice checks her cache to see if she already knows the MAC address corresponding to</a:t>
              </a:r>
              <a:r>
                <a:rPr lang="en">
                  <a:solidFill>
                    <a:schemeClr val="dk1"/>
                  </a:solidFill>
                </a:rPr>
                <a:t> </a:t>
              </a:r>
              <a:r>
                <a:rPr lang="en" b="1">
                  <a:solidFill>
                    <a:schemeClr val="dk1"/>
                  </a:solidFill>
                  <a:latin typeface="Courier New"/>
                  <a:ea typeface="Courier New"/>
                  <a:cs typeface="Courier New"/>
                  <a:sym typeface="Courier New"/>
                </a:rPr>
                <a:t>1.2.3.4</a:t>
              </a:r>
              <a:r>
                <a:rPr lang="en"/>
                <a:t>.</a:t>
              </a:r>
              <a:endParaRPr/>
            </a:p>
          </p:txBody>
        </p:sp>
      </p:grpSp>
      <p:sp>
        <p:nvSpPr>
          <p:cNvPr id="1093" name="Google Shape;1093;p80"/>
          <p:cNvSpPr txBox="1"/>
          <p:nvPr/>
        </p:nvSpPr>
        <p:spPr>
          <a:xfrm>
            <a:off x="260500" y="1220400"/>
            <a:ext cx="3573900" cy="615600"/>
          </a:xfrm>
          <a:prstGeom prst="rect">
            <a:avLst/>
          </a:prstGeom>
          <a:solidFill>
            <a:srgbClr val="FFAB40"/>
          </a:solidFill>
          <a:ln w="19050"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a:t>Alice knows Bob’s IP address (</a:t>
            </a:r>
            <a:r>
              <a:rPr lang="en" b="1">
                <a:latin typeface="Courier New"/>
                <a:ea typeface="Courier New"/>
                <a:cs typeface="Courier New"/>
                <a:sym typeface="Courier New"/>
              </a:rPr>
              <a:t>1.2.3.4</a:t>
            </a:r>
            <a:r>
              <a:rPr lang="en"/>
              <a:t>) but wants to learn Bob’s MAC address.</a:t>
            </a:r>
            <a:endParaRPr/>
          </a:p>
        </p:txBody>
      </p:sp>
      <p:sp>
        <p:nvSpPr>
          <p:cNvPr id="1094" name="Google Shape;1094;p80"/>
          <p:cNvSpPr txBox="1"/>
          <p:nvPr/>
        </p:nvSpPr>
        <p:spPr>
          <a:xfrm>
            <a:off x="3513500" y="3963650"/>
            <a:ext cx="2877000" cy="615600"/>
          </a:xfrm>
          <a:prstGeom prst="rect">
            <a:avLst/>
          </a:prstGeom>
          <a:solidFill>
            <a:srgbClr val="FFAB40"/>
          </a:solidFill>
          <a:ln w="19050"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a:t>Since her cache is empty, she must make a request to find out.</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9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9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098"/>
        <p:cNvGrpSpPr/>
        <p:nvPr/>
      </p:nvGrpSpPr>
      <p:grpSpPr>
        <a:xfrm>
          <a:off x="0" y="0"/>
          <a:ext cx="0" cy="0"/>
          <a:chOff x="0" y="0"/>
          <a:chExt cx="0" cy="0"/>
        </a:xfrm>
      </p:grpSpPr>
      <p:sp>
        <p:nvSpPr>
          <p:cNvPr id="1099" name="Google Shape;1099;p81"/>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Address Resolution Protocol (ARP)</a:t>
            </a:r>
            <a:endParaRPr/>
          </a:p>
        </p:txBody>
      </p:sp>
      <p:sp>
        <p:nvSpPr>
          <p:cNvPr id="1100" name="Google Shape;1100;p8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65</a:t>
            </a:fld>
            <a:endParaRPr/>
          </a:p>
        </p:txBody>
      </p:sp>
      <p:sp>
        <p:nvSpPr>
          <p:cNvPr id="1101" name="Google Shape;1101;p81"/>
          <p:cNvSpPr/>
          <p:nvPr/>
        </p:nvSpPr>
        <p:spPr>
          <a:xfrm>
            <a:off x="2319500" y="2133900"/>
            <a:ext cx="875700" cy="8757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Alice</a:t>
            </a:r>
            <a:endParaRPr/>
          </a:p>
        </p:txBody>
      </p:sp>
      <p:sp>
        <p:nvSpPr>
          <p:cNvPr id="1102" name="Google Shape;1102;p81"/>
          <p:cNvSpPr/>
          <p:nvPr/>
        </p:nvSpPr>
        <p:spPr>
          <a:xfrm>
            <a:off x="6550800" y="1264675"/>
            <a:ext cx="875700" cy="393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Bob</a:t>
            </a:r>
            <a:endParaRPr/>
          </a:p>
        </p:txBody>
      </p:sp>
      <p:sp>
        <p:nvSpPr>
          <p:cNvPr id="1103" name="Google Shape;1103;p81"/>
          <p:cNvSpPr/>
          <p:nvPr/>
        </p:nvSpPr>
        <p:spPr>
          <a:xfrm>
            <a:off x="6550800" y="1914125"/>
            <a:ext cx="875700" cy="393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Charlie</a:t>
            </a:r>
            <a:endParaRPr/>
          </a:p>
        </p:txBody>
      </p:sp>
      <p:sp>
        <p:nvSpPr>
          <p:cNvPr id="1104" name="Google Shape;1104;p81"/>
          <p:cNvSpPr/>
          <p:nvPr/>
        </p:nvSpPr>
        <p:spPr>
          <a:xfrm>
            <a:off x="6550800" y="2563575"/>
            <a:ext cx="875700" cy="393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Dave</a:t>
            </a:r>
            <a:endParaRPr/>
          </a:p>
        </p:txBody>
      </p:sp>
      <p:sp>
        <p:nvSpPr>
          <p:cNvPr id="1105" name="Google Shape;1105;p81"/>
          <p:cNvSpPr/>
          <p:nvPr/>
        </p:nvSpPr>
        <p:spPr>
          <a:xfrm>
            <a:off x="6550800" y="3213025"/>
            <a:ext cx="875700" cy="393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Router</a:t>
            </a:r>
            <a:endParaRPr/>
          </a:p>
        </p:txBody>
      </p:sp>
      <p:graphicFrame>
        <p:nvGraphicFramePr>
          <p:cNvPr id="1106" name="Google Shape;1106;p81"/>
          <p:cNvGraphicFramePr/>
          <p:nvPr/>
        </p:nvGraphicFramePr>
        <p:xfrm>
          <a:off x="260500" y="2024388"/>
          <a:ext cx="3000000" cy="3000000"/>
        </p:xfrm>
        <a:graphic>
          <a:graphicData uri="http://schemas.openxmlformats.org/drawingml/2006/table">
            <a:tbl>
              <a:tblPr>
                <a:noFill/>
                <a:tableStyleId>{BFE604CA-AD57-4AB2-B3D3-69E05442DE48}</a:tableStyleId>
              </a:tblPr>
              <a:tblGrid>
                <a:gridCol w="956825">
                  <a:extLst>
                    <a:ext uri="{9D8B030D-6E8A-4147-A177-3AD203B41FA5}">
                      <a16:colId xmlns:a16="http://schemas.microsoft.com/office/drawing/2014/main" val="20000"/>
                    </a:ext>
                  </a:extLst>
                </a:gridCol>
                <a:gridCol w="956825">
                  <a:extLst>
                    <a:ext uri="{9D8B030D-6E8A-4147-A177-3AD203B41FA5}">
                      <a16:colId xmlns:a16="http://schemas.microsoft.com/office/drawing/2014/main" val="20001"/>
                    </a:ext>
                  </a:extLst>
                </a:gridCol>
              </a:tblGrid>
              <a:tr h="396200">
                <a:tc gridSpan="2">
                  <a:txBody>
                    <a:bodyPr/>
                    <a:lstStyle/>
                    <a:p>
                      <a:pPr marL="0" lvl="0" indent="0" algn="ctr" rtl="0">
                        <a:spcBef>
                          <a:spcPts val="0"/>
                        </a:spcBef>
                        <a:spcAft>
                          <a:spcPts val="0"/>
                        </a:spcAft>
                        <a:buNone/>
                      </a:pPr>
                      <a:r>
                        <a:rPr lang="en"/>
                        <a:t>Alice’s cache</a:t>
                      </a:r>
                      <a:endParaRPr/>
                    </a:p>
                  </a:txBody>
                  <a:tcPr marL="91425" marR="91425" marT="91425" marB="91425"/>
                </a:tc>
                <a:tc hMerge="1">
                  <a:txBody>
                    <a:bodyPr/>
                    <a:lstStyle/>
                    <a:p>
                      <a:endParaRPr lang="en-US"/>
                    </a:p>
                  </a:txBody>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
                        <a:t>IP</a:t>
                      </a:r>
                      <a:endParaRPr/>
                    </a:p>
                  </a:txBody>
                  <a:tcPr marL="91425" marR="91425" marT="91425" marB="91425"/>
                </a:tc>
                <a:tc>
                  <a:txBody>
                    <a:bodyPr/>
                    <a:lstStyle/>
                    <a:p>
                      <a:pPr marL="0" lvl="0" indent="0" algn="l" rtl="0">
                        <a:spcBef>
                          <a:spcPts val="0"/>
                        </a:spcBef>
                        <a:spcAft>
                          <a:spcPts val="0"/>
                        </a:spcAft>
                        <a:buNone/>
                      </a:pPr>
                      <a:r>
                        <a:rPr lang="en"/>
                        <a:t>MAC</a:t>
                      </a:r>
                      <a:endParaRPr/>
                    </a:p>
                  </a:txBody>
                  <a:tcPr marL="91425" marR="91425" marT="91425" marB="91425"/>
                </a:tc>
                <a:extLst>
                  <a:ext uri="{0D108BD9-81ED-4DB2-BD59-A6C34878D82A}">
                    <a16:rowId xmlns:a16="http://schemas.microsoft.com/office/drawing/2014/main" val="10001"/>
                  </a:ext>
                </a:extLst>
              </a:tr>
              <a:tr h="396200">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extLst>
                  <a:ext uri="{0D108BD9-81ED-4DB2-BD59-A6C34878D82A}">
                    <a16:rowId xmlns:a16="http://schemas.microsoft.com/office/drawing/2014/main" val="10002"/>
                  </a:ext>
                </a:extLst>
              </a:tr>
            </a:tbl>
          </a:graphicData>
        </a:graphic>
      </p:graphicFrame>
      <p:grpSp>
        <p:nvGrpSpPr>
          <p:cNvPr id="1107" name="Google Shape;1107;p81"/>
          <p:cNvGrpSpPr/>
          <p:nvPr/>
        </p:nvGrpSpPr>
        <p:grpSpPr>
          <a:xfrm>
            <a:off x="3400550" y="3189625"/>
            <a:ext cx="3053100" cy="1534300"/>
            <a:chOff x="3400550" y="3189625"/>
            <a:chExt cx="3053100" cy="1534300"/>
          </a:xfrm>
        </p:grpSpPr>
        <p:cxnSp>
          <p:nvCxnSpPr>
            <p:cNvPr id="1108" name="Google Shape;1108;p81"/>
            <p:cNvCxnSpPr/>
            <p:nvPr/>
          </p:nvCxnSpPr>
          <p:spPr>
            <a:xfrm rot="10800000">
              <a:off x="4711975" y="3189625"/>
              <a:ext cx="0" cy="915300"/>
            </a:xfrm>
            <a:prstGeom prst="straightConnector1">
              <a:avLst/>
            </a:prstGeom>
            <a:noFill/>
            <a:ln w="19050" cap="flat" cmpd="sng">
              <a:solidFill>
                <a:srgbClr val="E69138"/>
              </a:solidFill>
              <a:prstDash val="solid"/>
              <a:round/>
              <a:headEnd type="none" w="med" len="med"/>
              <a:tailEnd type="triangle" w="med" len="med"/>
            </a:ln>
          </p:spPr>
        </p:cxnSp>
        <p:sp>
          <p:nvSpPr>
            <p:cNvPr id="1109" name="Google Shape;1109;p81"/>
            <p:cNvSpPr txBox="1"/>
            <p:nvPr/>
          </p:nvSpPr>
          <p:spPr>
            <a:xfrm>
              <a:off x="3400550" y="3892625"/>
              <a:ext cx="3053100" cy="831300"/>
            </a:xfrm>
            <a:prstGeom prst="rect">
              <a:avLst/>
            </a:prstGeom>
            <a:solidFill>
              <a:srgbClr val="FFAB40"/>
            </a:solidFill>
            <a:ln w="19050"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a:t>2. Alice asks everyone else on the local network: </a:t>
              </a:r>
              <a:r>
                <a:rPr lang="en">
                  <a:solidFill>
                    <a:schemeClr val="dk1"/>
                  </a:solidFill>
                </a:rPr>
                <a:t>“What is the MAC address of </a:t>
              </a:r>
              <a:r>
                <a:rPr lang="en" b="1">
                  <a:solidFill>
                    <a:schemeClr val="dk1"/>
                  </a:solidFill>
                  <a:latin typeface="Courier New"/>
                  <a:ea typeface="Courier New"/>
                  <a:cs typeface="Courier New"/>
                  <a:sym typeface="Courier New"/>
                </a:rPr>
                <a:t>1.2.3.4</a:t>
              </a:r>
              <a:r>
                <a:rPr lang="en">
                  <a:solidFill>
                    <a:schemeClr val="dk1"/>
                  </a:solidFill>
                </a:rPr>
                <a:t>?”</a:t>
              </a:r>
              <a:endParaRPr/>
            </a:p>
          </p:txBody>
        </p:sp>
      </p:grpSp>
      <p:sp>
        <p:nvSpPr>
          <p:cNvPr id="1110" name="Google Shape;1110;p81"/>
          <p:cNvSpPr txBox="1"/>
          <p:nvPr/>
        </p:nvSpPr>
        <p:spPr>
          <a:xfrm>
            <a:off x="260500" y="1220400"/>
            <a:ext cx="3573900" cy="615600"/>
          </a:xfrm>
          <a:prstGeom prst="rect">
            <a:avLst/>
          </a:prstGeom>
          <a:solidFill>
            <a:srgbClr val="FFAB40"/>
          </a:solidFill>
          <a:ln w="19050"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a:t>Alice knows Bob’s IP address (</a:t>
            </a:r>
            <a:r>
              <a:rPr lang="en" b="1">
                <a:latin typeface="Courier New"/>
                <a:ea typeface="Courier New"/>
                <a:cs typeface="Courier New"/>
                <a:sym typeface="Courier New"/>
              </a:rPr>
              <a:t>1.2.3.4</a:t>
            </a:r>
            <a:r>
              <a:rPr lang="en"/>
              <a:t>) but wants to learn Bob’s MAC address.</a:t>
            </a:r>
            <a:endParaRPr/>
          </a:p>
        </p:txBody>
      </p:sp>
      <p:grpSp>
        <p:nvGrpSpPr>
          <p:cNvPr id="1111" name="Google Shape;1111;p81"/>
          <p:cNvGrpSpPr/>
          <p:nvPr/>
        </p:nvGrpSpPr>
        <p:grpSpPr>
          <a:xfrm>
            <a:off x="3195200" y="1461450"/>
            <a:ext cx="3355500" cy="1948500"/>
            <a:chOff x="3195200" y="1461450"/>
            <a:chExt cx="3355500" cy="1948500"/>
          </a:xfrm>
        </p:grpSpPr>
        <p:cxnSp>
          <p:nvCxnSpPr>
            <p:cNvPr id="1112" name="Google Shape;1112;p81"/>
            <p:cNvCxnSpPr>
              <a:stCxn id="1101" idx="3"/>
              <a:endCxn id="1102" idx="1"/>
            </p:cNvCxnSpPr>
            <p:nvPr/>
          </p:nvCxnSpPr>
          <p:spPr>
            <a:xfrm rot="10800000" flipH="1">
              <a:off x="3195200" y="1461450"/>
              <a:ext cx="3355500" cy="1110300"/>
            </a:xfrm>
            <a:prstGeom prst="straightConnector1">
              <a:avLst/>
            </a:prstGeom>
            <a:noFill/>
            <a:ln w="9525" cap="flat" cmpd="sng">
              <a:solidFill>
                <a:schemeClr val="dk2"/>
              </a:solidFill>
              <a:prstDash val="solid"/>
              <a:round/>
              <a:headEnd type="none" w="med" len="med"/>
              <a:tailEnd type="triangle" w="med" len="med"/>
            </a:ln>
          </p:spPr>
        </p:cxnSp>
        <p:cxnSp>
          <p:nvCxnSpPr>
            <p:cNvPr id="1113" name="Google Shape;1113;p81"/>
            <p:cNvCxnSpPr>
              <a:stCxn id="1101" idx="3"/>
              <a:endCxn id="1103" idx="1"/>
            </p:cNvCxnSpPr>
            <p:nvPr/>
          </p:nvCxnSpPr>
          <p:spPr>
            <a:xfrm rot="10800000" flipH="1">
              <a:off x="3195200" y="2110950"/>
              <a:ext cx="3355500" cy="460800"/>
            </a:xfrm>
            <a:prstGeom prst="straightConnector1">
              <a:avLst/>
            </a:prstGeom>
            <a:noFill/>
            <a:ln w="9525" cap="flat" cmpd="sng">
              <a:solidFill>
                <a:schemeClr val="dk2"/>
              </a:solidFill>
              <a:prstDash val="solid"/>
              <a:round/>
              <a:headEnd type="none" w="med" len="med"/>
              <a:tailEnd type="triangle" w="med" len="med"/>
            </a:ln>
          </p:spPr>
        </p:cxnSp>
        <p:cxnSp>
          <p:nvCxnSpPr>
            <p:cNvPr id="1114" name="Google Shape;1114;p81"/>
            <p:cNvCxnSpPr>
              <a:stCxn id="1101" idx="3"/>
              <a:endCxn id="1104" idx="1"/>
            </p:cNvCxnSpPr>
            <p:nvPr/>
          </p:nvCxnSpPr>
          <p:spPr>
            <a:xfrm>
              <a:off x="3195200" y="2571750"/>
              <a:ext cx="3355500" cy="188700"/>
            </a:xfrm>
            <a:prstGeom prst="straightConnector1">
              <a:avLst/>
            </a:prstGeom>
            <a:noFill/>
            <a:ln w="9525" cap="flat" cmpd="sng">
              <a:solidFill>
                <a:schemeClr val="dk2"/>
              </a:solidFill>
              <a:prstDash val="solid"/>
              <a:round/>
              <a:headEnd type="none" w="med" len="med"/>
              <a:tailEnd type="triangle" w="med" len="med"/>
            </a:ln>
          </p:spPr>
        </p:cxnSp>
        <p:cxnSp>
          <p:nvCxnSpPr>
            <p:cNvPr id="1115" name="Google Shape;1115;p81"/>
            <p:cNvCxnSpPr>
              <a:stCxn id="1101" idx="3"/>
              <a:endCxn id="1105" idx="1"/>
            </p:cNvCxnSpPr>
            <p:nvPr/>
          </p:nvCxnSpPr>
          <p:spPr>
            <a:xfrm>
              <a:off x="3195200" y="2571750"/>
              <a:ext cx="3355500" cy="838200"/>
            </a:xfrm>
            <a:prstGeom prst="straightConnector1">
              <a:avLst/>
            </a:prstGeom>
            <a:noFill/>
            <a:ln w="9525" cap="flat" cmpd="sng">
              <a:solidFill>
                <a:schemeClr val="dk2"/>
              </a:solidFill>
              <a:prstDash val="solid"/>
              <a:round/>
              <a:headEnd type="none" w="med" len="med"/>
              <a:tailEnd type="triangle" w="med" len="med"/>
            </a:ln>
          </p:spPr>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0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119"/>
        <p:cNvGrpSpPr/>
        <p:nvPr/>
      </p:nvGrpSpPr>
      <p:grpSpPr>
        <a:xfrm>
          <a:off x="0" y="0"/>
          <a:ext cx="0" cy="0"/>
          <a:chOff x="0" y="0"/>
          <a:chExt cx="0" cy="0"/>
        </a:xfrm>
      </p:grpSpPr>
      <p:sp>
        <p:nvSpPr>
          <p:cNvPr id="1120" name="Google Shape;1120;p82"/>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Address Resolution Protocol (ARP)</a:t>
            </a:r>
            <a:endParaRPr/>
          </a:p>
        </p:txBody>
      </p:sp>
      <p:sp>
        <p:nvSpPr>
          <p:cNvPr id="1121" name="Google Shape;1121;p8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66</a:t>
            </a:fld>
            <a:endParaRPr/>
          </a:p>
        </p:txBody>
      </p:sp>
      <p:sp>
        <p:nvSpPr>
          <p:cNvPr id="1122" name="Google Shape;1122;p82"/>
          <p:cNvSpPr/>
          <p:nvPr/>
        </p:nvSpPr>
        <p:spPr>
          <a:xfrm>
            <a:off x="2319500" y="2133900"/>
            <a:ext cx="875700" cy="8757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Alice</a:t>
            </a:r>
            <a:endParaRPr/>
          </a:p>
        </p:txBody>
      </p:sp>
      <p:sp>
        <p:nvSpPr>
          <p:cNvPr id="1123" name="Google Shape;1123;p82"/>
          <p:cNvSpPr/>
          <p:nvPr/>
        </p:nvSpPr>
        <p:spPr>
          <a:xfrm>
            <a:off x="6550800" y="1264675"/>
            <a:ext cx="875700" cy="393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Bob</a:t>
            </a:r>
            <a:endParaRPr/>
          </a:p>
        </p:txBody>
      </p:sp>
      <p:sp>
        <p:nvSpPr>
          <p:cNvPr id="1124" name="Google Shape;1124;p82"/>
          <p:cNvSpPr/>
          <p:nvPr/>
        </p:nvSpPr>
        <p:spPr>
          <a:xfrm>
            <a:off x="6550800" y="1914125"/>
            <a:ext cx="875700" cy="393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Charlie</a:t>
            </a:r>
            <a:endParaRPr/>
          </a:p>
        </p:txBody>
      </p:sp>
      <p:sp>
        <p:nvSpPr>
          <p:cNvPr id="1125" name="Google Shape;1125;p82"/>
          <p:cNvSpPr/>
          <p:nvPr/>
        </p:nvSpPr>
        <p:spPr>
          <a:xfrm>
            <a:off x="6550800" y="2563575"/>
            <a:ext cx="875700" cy="393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Dave</a:t>
            </a:r>
            <a:endParaRPr/>
          </a:p>
        </p:txBody>
      </p:sp>
      <p:sp>
        <p:nvSpPr>
          <p:cNvPr id="1126" name="Google Shape;1126;p82"/>
          <p:cNvSpPr/>
          <p:nvPr/>
        </p:nvSpPr>
        <p:spPr>
          <a:xfrm>
            <a:off x="6550800" y="3213025"/>
            <a:ext cx="875700" cy="393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Router</a:t>
            </a:r>
            <a:endParaRPr/>
          </a:p>
        </p:txBody>
      </p:sp>
      <p:graphicFrame>
        <p:nvGraphicFramePr>
          <p:cNvPr id="1127" name="Google Shape;1127;p82"/>
          <p:cNvGraphicFramePr/>
          <p:nvPr/>
        </p:nvGraphicFramePr>
        <p:xfrm>
          <a:off x="260500" y="2024388"/>
          <a:ext cx="3000000" cy="3000000"/>
        </p:xfrm>
        <a:graphic>
          <a:graphicData uri="http://schemas.openxmlformats.org/drawingml/2006/table">
            <a:tbl>
              <a:tblPr>
                <a:noFill/>
                <a:tableStyleId>{BFE604CA-AD57-4AB2-B3D3-69E05442DE48}</a:tableStyleId>
              </a:tblPr>
              <a:tblGrid>
                <a:gridCol w="956825">
                  <a:extLst>
                    <a:ext uri="{9D8B030D-6E8A-4147-A177-3AD203B41FA5}">
                      <a16:colId xmlns:a16="http://schemas.microsoft.com/office/drawing/2014/main" val="20000"/>
                    </a:ext>
                  </a:extLst>
                </a:gridCol>
                <a:gridCol w="956825">
                  <a:extLst>
                    <a:ext uri="{9D8B030D-6E8A-4147-A177-3AD203B41FA5}">
                      <a16:colId xmlns:a16="http://schemas.microsoft.com/office/drawing/2014/main" val="20001"/>
                    </a:ext>
                  </a:extLst>
                </a:gridCol>
              </a:tblGrid>
              <a:tr h="396200">
                <a:tc gridSpan="2">
                  <a:txBody>
                    <a:bodyPr/>
                    <a:lstStyle/>
                    <a:p>
                      <a:pPr marL="0" lvl="0" indent="0" algn="ctr" rtl="0">
                        <a:spcBef>
                          <a:spcPts val="0"/>
                        </a:spcBef>
                        <a:spcAft>
                          <a:spcPts val="0"/>
                        </a:spcAft>
                        <a:buNone/>
                      </a:pPr>
                      <a:r>
                        <a:rPr lang="en"/>
                        <a:t>Alice’s cache</a:t>
                      </a:r>
                      <a:endParaRPr/>
                    </a:p>
                  </a:txBody>
                  <a:tcPr marL="91425" marR="91425" marT="91425" marB="91425"/>
                </a:tc>
                <a:tc hMerge="1">
                  <a:txBody>
                    <a:bodyPr/>
                    <a:lstStyle/>
                    <a:p>
                      <a:endParaRPr lang="en-US"/>
                    </a:p>
                  </a:txBody>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
                        <a:t>IP</a:t>
                      </a:r>
                      <a:endParaRPr/>
                    </a:p>
                  </a:txBody>
                  <a:tcPr marL="91425" marR="91425" marT="91425" marB="91425"/>
                </a:tc>
                <a:tc>
                  <a:txBody>
                    <a:bodyPr/>
                    <a:lstStyle/>
                    <a:p>
                      <a:pPr marL="0" lvl="0" indent="0" algn="l" rtl="0">
                        <a:spcBef>
                          <a:spcPts val="0"/>
                        </a:spcBef>
                        <a:spcAft>
                          <a:spcPts val="0"/>
                        </a:spcAft>
                        <a:buNone/>
                      </a:pPr>
                      <a:r>
                        <a:rPr lang="en"/>
                        <a:t>MAC</a:t>
                      </a:r>
                      <a:endParaRPr/>
                    </a:p>
                  </a:txBody>
                  <a:tcPr marL="91425" marR="91425" marT="91425" marB="91425"/>
                </a:tc>
                <a:extLst>
                  <a:ext uri="{0D108BD9-81ED-4DB2-BD59-A6C34878D82A}">
                    <a16:rowId xmlns:a16="http://schemas.microsoft.com/office/drawing/2014/main" val="10001"/>
                  </a:ext>
                </a:extLst>
              </a:tr>
              <a:tr h="396200">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extLst>
                  <a:ext uri="{0D108BD9-81ED-4DB2-BD59-A6C34878D82A}">
                    <a16:rowId xmlns:a16="http://schemas.microsoft.com/office/drawing/2014/main" val="10002"/>
                  </a:ext>
                </a:extLst>
              </a:tr>
            </a:tbl>
          </a:graphicData>
        </a:graphic>
      </p:graphicFrame>
      <p:grpSp>
        <p:nvGrpSpPr>
          <p:cNvPr id="1128" name="Google Shape;1128;p82"/>
          <p:cNvGrpSpPr/>
          <p:nvPr/>
        </p:nvGrpSpPr>
        <p:grpSpPr>
          <a:xfrm>
            <a:off x="2524675" y="2526900"/>
            <a:ext cx="3147900" cy="1651350"/>
            <a:chOff x="2524675" y="2526900"/>
            <a:chExt cx="3147900" cy="1651350"/>
          </a:xfrm>
        </p:grpSpPr>
        <p:cxnSp>
          <p:nvCxnSpPr>
            <p:cNvPr id="1129" name="Google Shape;1129;p82"/>
            <p:cNvCxnSpPr/>
            <p:nvPr/>
          </p:nvCxnSpPr>
          <p:spPr>
            <a:xfrm rot="10800000">
              <a:off x="4285950" y="2526900"/>
              <a:ext cx="0" cy="915300"/>
            </a:xfrm>
            <a:prstGeom prst="straightConnector1">
              <a:avLst/>
            </a:prstGeom>
            <a:noFill/>
            <a:ln w="19050" cap="flat" cmpd="sng">
              <a:solidFill>
                <a:srgbClr val="E69138"/>
              </a:solidFill>
              <a:prstDash val="solid"/>
              <a:round/>
              <a:headEnd type="none" w="med" len="med"/>
              <a:tailEnd type="triangle" w="med" len="med"/>
            </a:ln>
          </p:spPr>
        </p:cxnSp>
        <p:sp>
          <p:nvSpPr>
            <p:cNvPr id="1130" name="Google Shape;1130;p82"/>
            <p:cNvSpPr txBox="1"/>
            <p:nvPr/>
          </p:nvSpPr>
          <p:spPr>
            <a:xfrm>
              <a:off x="2524675" y="3346950"/>
              <a:ext cx="3147900" cy="831300"/>
            </a:xfrm>
            <a:prstGeom prst="rect">
              <a:avLst/>
            </a:prstGeom>
            <a:solidFill>
              <a:srgbClr val="FFAB40"/>
            </a:solidFill>
            <a:ln w="19050"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a:t>3. Bob responds: </a:t>
              </a:r>
              <a:r>
                <a:rPr lang="en">
                  <a:solidFill>
                    <a:schemeClr val="dk1"/>
                  </a:solidFill>
                </a:rPr>
                <a:t>“My IP is </a:t>
              </a:r>
              <a:r>
                <a:rPr lang="en" b="1">
                  <a:solidFill>
                    <a:schemeClr val="dk1"/>
                  </a:solidFill>
                  <a:latin typeface="Courier New"/>
                  <a:ea typeface="Courier New"/>
                  <a:cs typeface="Courier New"/>
                  <a:sym typeface="Courier New"/>
                </a:rPr>
                <a:t>1.2.3.4</a:t>
              </a:r>
              <a:r>
                <a:rPr lang="en">
                  <a:solidFill>
                    <a:schemeClr val="dk1"/>
                  </a:solidFill>
                </a:rPr>
                <a:t> and my MAC address is </a:t>
              </a:r>
              <a:r>
                <a:rPr lang="en" b="1">
                  <a:solidFill>
                    <a:schemeClr val="dk1"/>
                  </a:solidFill>
                  <a:latin typeface="Courier New"/>
                  <a:ea typeface="Courier New"/>
                  <a:cs typeface="Courier New"/>
                  <a:sym typeface="Courier New"/>
                </a:rPr>
                <a:t>ca:fe:f0:0d:be:ef</a:t>
              </a:r>
              <a:r>
                <a:rPr lang="en">
                  <a:solidFill>
                    <a:schemeClr val="dk1"/>
                  </a:solidFill>
                </a:rPr>
                <a:t>.”</a:t>
              </a:r>
              <a:endParaRPr/>
            </a:p>
          </p:txBody>
        </p:sp>
      </p:grpSp>
      <p:sp>
        <p:nvSpPr>
          <p:cNvPr id="1131" name="Google Shape;1131;p82"/>
          <p:cNvSpPr txBox="1"/>
          <p:nvPr/>
        </p:nvSpPr>
        <p:spPr>
          <a:xfrm>
            <a:off x="260500" y="1220400"/>
            <a:ext cx="3573900" cy="615600"/>
          </a:xfrm>
          <a:prstGeom prst="rect">
            <a:avLst/>
          </a:prstGeom>
          <a:solidFill>
            <a:srgbClr val="FFAB40"/>
          </a:solidFill>
          <a:ln w="19050"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a:t>Alice knows Bob’s IP address (</a:t>
            </a:r>
            <a:r>
              <a:rPr lang="en" b="1">
                <a:latin typeface="Courier New"/>
                <a:ea typeface="Courier New"/>
                <a:cs typeface="Courier New"/>
                <a:sym typeface="Courier New"/>
              </a:rPr>
              <a:t>1.2.3.4</a:t>
            </a:r>
            <a:r>
              <a:rPr lang="en"/>
              <a:t>) but wants to learn Bob’s MAC address.</a:t>
            </a:r>
            <a:endParaRPr/>
          </a:p>
        </p:txBody>
      </p:sp>
      <p:cxnSp>
        <p:nvCxnSpPr>
          <p:cNvPr id="1132" name="Google Shape;1132;p82"/>
          <p:cNvCxnSpPr>
            <a:stCxn id="1123" idx="1"/>
            <a:endCxn id="1122" idx="3"/>
          </p:cNvCxnSpPr>
          <p:nvPr/>
        </p:nvCxnSpPr>
        <p:spPr>
          <a:xfrm flipH="1">
            <a:off x="3195300" y="1461475"/>
            <a:ext cx="3355500" cy="1110300"/>
          </a:xfrm>
          <a:prstGeom prst="straightConnector1">
            <a:avLst/>
          </a:prstGeom>
          <a:noFill/>
          <a:ln w="9525" cap="flat" cmpd="sng">
            <a:solidFill>
              <a:schemeClr val="dk2"/>
            </a:solidFill>
            <a:prstDash val="solid"/>
            <a:round/>
            <a:headEnd type="none" w="med" len="med"/>
            <a:tailEnd type="triangle" w="med" len="med"/>
          </a:ln>
        </p:spPr>
      </p:cxnSp>
      <p:sp>
        <p:nvSpPr>
          <p:cNvPr id="1133" name="Google Shape;1133;p82"/>
          <p:cNvSpPr txBox="1"/>
          <p:nvPr/>
        </p:nvSpPr>
        <p:spPr>
          <a:xfrm>
            <a:off x="2789050" y="4122625"/>
            <a:ext cx="3147900" cy="400200"/>
          </a:xfrm>
          <a:prstGeom prst="rect">
            <a:avLst/>
          </a:prstGeom>
          <a:solidFill>
            <a:srgbClr val="FFAB40"/>
          </a:solidFill>
          <a:ln w="19050"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a:t>Everybody else ignores the request.</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137"/>
        <p:cNvGrpSpPr/>
        <p:nvPr/>
      </p:nvGrpSpPr>
      <p:grpSpPr>
        <a:xfrm>
          <a:off x="0" y="0"/>
          <a:ext cx="0" cy="0"/>
          <a:chOff x="0" y="0"/>
          <a:chExt cx="0" cy="0"/>
        </a:xfrm>
      </p:grpSpPr>
      <p:sp>
        <p:nvSpPr>
          <p:cNvPr id="1138" name="Google Shape;1138;p83"/>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Address Resolution Protocol (ARP)</a:t>
            </a:r>
            <a:endParaRPr/>
          </a:p>
        </p:txBody>
      </p:sp>
      <p:sp>
        <p:nvSpPr>
          <p:cNvPr id="1139" name="Google Shape;1139;p8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67</a:t>
            </a:fld>
            <a:endParaRPr/>
          </a:p>
        </p:txBody>
      </p:sp>
      <p:sp>
        <p:nvSpPr>
          <p:cNvPr id="1140" name="Google Shape;1140;p83"/>
          <p:cNvSpPr/>
          <p:nvPr/>
        </p:nvSpPr>
        <p:spPr>
          <a:xfrm>
            <a:off x="2319500" y="2133900"/>
            <a:ext cx="875700" cy="8757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Alice</a:t>
            </a:r>
            <a:endParaRPr/>
          </a:p>
        </p:txBody>
      </p:sp>
      <p:sp>
        <p:nvSpPr>
          <p:cNvPr id="1141" name="Google Shape;1141;p83"/>
          <p:cNvSpPr/>
          <p:nvPr/>
        </p:nvSpPr>
        <p:spPr>
          <a:xfrm>
            <a:off x="6550800" y="1264675"/>
            <a:ext cx="875700" cy="393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Bob</a:t>
            </a:r>
            <a:endParaRPr/>
          </a:p>
        </p:txBody>
      </p:sp>
      <p:sp>
        <p:nvSpPr>
          <p:cNvPr id="1142" name="Google Shape;1142;p83"/>
          <p:cNvSpPr/>
          <p:nvPr/>
        </p:nvSpPr>
        <p:spPr>
          <a:xfrm>
            <a:off x="6550800" y="1914125"/>
            <a:ext cx="875700" cy="393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Charlie</a:t>
            </a:r>
            <a:endParaRPr/>
          </a:p>
        </p:txBody>
      </p:sp>
      <p:sp>
        <p:nvSpPr>
          <p:cNvPr id="1143" name="Google Shape;1143;p83"/>
          <p:cNvSpPr/>
          <p:nvPr/>
        </p:nvSpPr>
        <p:spPr>
          <a:xfrm>
            <a:off x="6550800" y="2563575"/>
            <a:ext cx="875700" cy="393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Dave</a:t>
            </a:r>
            <a:endParaRPr/>
          </a:p>
        </p:txBody>
      </p:sp>
      <p:sp>
        <p:nvSpPr>
          <p:cNvPr id="1144" name="Google Shape;1144;p83"/>
          <p:cNvSpPr/>
          <p:nvPr/>
        </p:nvSpPr>
        <p:spPr>
          <a:xfrm>
            <a:off x="6550800" y="3213025"/>
            <a:ext cx="875700" cy="393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Router</a:t>
            </a:r>
            <a:endParaRPr/>
          </a:p>
        </p:txBody>
      </p:sp>
      <p:graphicFrame>
        <p:nvGraphicFramePr>
          <p:cNvPr id="1145" name="Google Shape;1145;p83"/>
          <p:cNvGraphicFramePr/>
          <p:nvPr/>
        </p:nvGraphicFramePr>
        <p:xfrm>
          <a:off x="260500" y="2024388"/>
          <a:ext cx="3000000" cy="3000000"/>
        </p:xfrm>
        <a:graphic>
          <a:graphicData uri="http://schemas.openxmlformats.org/drawingml/2006/table">
            <a:tbl>
              <a:tblPr>
                <a:noFill/>
                <a:tableStyleId>{BFE604CA-AD57-4AB2-B3D3-69E05442DE48}</a:tableStyleId>
              </a:tblPr>
              <a:tblGrid>
                <a:gridCol w="956825">
                  <a:extLst>
                    <a:ext uri="{9D8B030D-6E8A-4147-A177-3AD203B41FA5}">
                      <a16:colId xmlns:a16="http://schemas.microsoft.com/office/drawing/2014/main" val="20000"/>
                    </a:ext>
                  </a:extLst>
                </a:gridCol>
                <a:gridCol w="956825">
                  <a:extLst>
                    <a:ext uri="{9D8B030D-6E8A-4147-A177-3AD203B41FA5}">
                      <a16:colId xmlns:a16="http://schemas.microsoft.com/office/drawing/2014/main" val="20001"/>
                    </a:ext>
                  </a:extLst>
                </a:gridCol>
              </a:tblGrid>
              <a:tr h="396200">
                <a:tc gridSpan="2">
                  <a:txBody>
                    <a:bodyPr/>
                    <a:lstStyle/>
                    <a:p>
                      <a:pPr marL="0" lvl="0" indent="0" algn="ctr" rtl="0">
                        <a:spcBef>
                          <a:spcPts val="0"/>
                        </a:spcBef>
                        <a:spcAft>
                          <a:spcPts val="0"/>
                        </a:spcAft>
                        <a:buNone/>
                      </a:pPr>
                      <a:r>
                        <a:rPr lang="en"/>
                        <a:t>Alice’s cache</a:t>
                      </a:r>
                      <a:endParaRPr/>
                    </a:p>
                  </a:txBody>
                  <a:tcPr marL="91425" marR="91425" marT="91425" marB="91425"/>
                </a:tc>
                <a:tc hMerge="1">
                  <a:txBody>
                    <a:bodyPr/>
                    <a:lstStyle/>
                    <a:p>
                      <a:endParaRPr lang="en-US"/>
                    </a:p>
                  </a:txBody>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
                        <a:t>IP</a:t>
                      </a:r>
                      <a:endParaRPr/>
                    </a:p>
                  </a:txBody>
                  <a:tcPr marL="91425" marR="91425" marT="91425" marB="91425"/>
                </a:tc>
                <a:tc>
                  <a:txBody>
                    <a:bodyPr/>
                    <a:lstStyle/>
                    <a:p>
                      <a:pPr marL="0" lvl="0" indent="0" algn="l" rtl="0">
                        <a:spcBef>
                          <a:spcPts val="0"/>
                        </a:spcBef>
                        <a:spcAft>
                          <a:spcPts val="0"/>
                        </a:spcAft>
                        <a:buNone/>
                      </a:pPr>
                      <a:r>
                        <a:rPr lang="en"/>
                        <a:t>MAC</a:t>
                      </a:r>
                      <a:endParaRPr/>
                    </a:p>
                  </a:txBody>
                  <a:tcPr marL="91425" marR="91425" marT="91425" marB="91425"/>
                </a:tc>
                <a:extLst>
                  <a:ext uri="{0D108BD9-81ED-4DB2-BD59-A6C34878D82A}">
                    <a16:rowId xmlns:a16="http://schemas.microsoft.com/office/drawing/2014/main" val="10001"/>
                  </a:ext>
                </a:extLst>
              </a:tr>
              <a:tr h="396200">
                <a:tc>
                  <a:txBody>
                    <a:bodyPr/>
                    <a:lstStyle/>
                    <a:p>
                      <a:pPr marL="0" lvl="0" indent="0" algn="ctr" rtl="0">
                        <a:spcBef>
                          <a:spcPts val="0"/>
                        </a:spcBef>
                        <a:spcAft>
                          <a:spcPts val="0"/>
                        </a:spcAft>
                        <a:buClr>
                          <a:schemeClr val="dk1"/>
                        </a:buClr>
                        <a:buSzPts val="1100"/>
                        <a:buFont typeface="Arial"/>
                        <a:buNone/>
                      </a:pPr>
                      <a:r>
                        <a:rPr lang="en" b="1">
                          <a:solidFill>
                            <a:schemeClr val="dk1"/>
                          </a:solidFill>
                          <a:latin typeface="Courier New"/>
                          <a:ea typeface="Courier New"/>
                          <a:cs typeface="Courier New"/>
                          <a:sym typeface="Courier New"/>
                        </a:rPr>
                        <a:t>1.2.3.4</a:t>
                      </a:r>
                      <a:endParaRPr/>
                    </a:p>
                  </a:txBody>
                  <a:tcPr marL="91425" marR="91425" marT="91425" marB="91425"/>
                </a:tc>
                <a:tc>
                  <a:txBody>
                    <a:bodyPr/>
                    <a:lstStyle/>
                    <a:p>
                      <a:pPr marL="0" lvl="0" indent="0" algn="ctr" rtl="0">
                        <a:spcBef>
                          <a:spcPts val="0"/>
                        </a:spcBef>
                        <a:spcAft>
                          <a:spcPts val="0"/>
                        </a:spcAft>
                        <a:buClr>
                          <a:schemeClr val="dk1"/>
                        </a:buClr>
                        <a:buSzPts val="1100"/>
                        <a:buFont typeface="Arial"/>
                        <a:buNone/>
                      </a:pPr>
                      <a:r>
                        <a:rPr lang="en" sz="1100" b="1">
                          <a:solidFill>
                            <a:schemeClr val="dk1"/>
                          </a:solidFill>
                          <a:latin typeface="Courier New"/>
                          <a:ea typeface="Courier New"/>
                          <a:cs typeface="Courier New"/>
                          <a:sym typeface="Courier New"/>
                        </a:rPr>
                        <a:t>ca:fe:f0:0d:be:ef</a:t>
                      </a:r>
                      <a:endParaRPr sz="1100"/>
                    </a:p>
                  </a:txBody>
                  <a:tcPr marL="91425" marR="91425" marT="91425" marB="91425"/>
                </a:tc>
                <a:extLst>
                  <a:ext uri="{0D108BD9-81ED-4DB2-BD59-A6C34878D82A}">
                    <a16:rowId xmlns:a16="http://schemas.microsoft.com/office/drawing/2014/main" val="10002"/>
                  </a:ext>
                </a:extLst>
              </a:tr>
            </a:tbl>
          </a:graphicData>
        </a:graphic>
      </p:graphicFrame>
      <p:grpSp>
        <p:nvGrpSpPr>
          <p:cNvPr id="1146" name="Google Shape;1146;p83"/>
          <p:cNvGrpSpPr/>
          <p:nvPr/>
        </p:nvGrpSpPr>
        <p:grpSpPr>
          <a:xfrm>
            <a:off x="260500" y="3384625"/>
            <a:ext cx="2319300" cy="1078775"/>
            <a:chOff x="260500" y="3384625"/>
            <a:chExt cx="2319300" cy="1078775"/>
          </a:xfrm>
        </p:grpSpPr>
        <p:cxnSp>
          <p:nvCxnSpPr>
            <p:cNvPr id="1147" name="Google Shape;1147;p83"/>
            <p:cNvCxnSpPr/>
            <p:nvPr/>
          </p:nvCxnSpPr>
          <p:spPr>
            <a:xfrm rot="10800000">
              <a:off x="972325" y="3384625"/>
              <a:ext cx="0" cy="915300"/>
            </a:xfrm>
            <a:prstGeom prst="straightConnector1">
              <a:avLst/>
            </a:prstGeom>
            <a:noFill/>
            <a:ln w="19050" cap="flat" cmpd="sng">
              <a:solidFill>
                <a:srgbClr val="E69138"/>
              </a:solidFill>
              <a:prstDash val="solid"/>
              <a:round/>
              <a:headEnd type="none" w="med" len="med"/>
              <a:tailEnd type="triangle" w="med" len="med"/>
            </a:ln>
          </p:spPr>
        </p:cxnSp>
        <p:sp>
          <p:nvSpPr>
            <p:cNvPr id="1148" name="Google Shape;1148;p83"/>
            <p:cNvSpPr txBox="1"/>
            <p:nvPr/>
          </p:nvSpPr>
          <p:spPr>
            <a:xfrm>
              <a:off x="260500" y="3847800"/>
              <a:ext cx="2319300" cy="615600"/>
            </a:xfrm>
            <a:prstGeom prst="rect">
              <a:avLst/>
            </a:prstGeom>
            <a:solidFill>
              <a:srgbClr val="FFAB40"/>
            </a:solidFill>
            <a:ln w="19050"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a:t>4. Alice adds Bob’s MAC address to her cache.</a:t>
              </a:r>
              <a:endParaRPr/>
            </a:p>
          </p:txBody>
        </p:sp>
      </p:grpSp>
      <p:sp>
        <p:nvSpPr>
          <p:cNvPr id="1149" name="Google Shape;1149;p83"/>
          <p:cNvSpPr txBox="1"/>
          <p:nvPr/>
        </p:nvSpPr>
        <p:spPr>
          <a:xfrm>
            <a:off x="260500" y="1220400"/>
            <a:ext cx="3573900" cy="615600"/>
          </a:xfrm>
          <a:prstGeom prst="rect">
            <a:avLst/>
          </a:prstGeom>
          <a:solidFill>
            <a:srgbClr val="FFAB40"/>
          </a:solidFill>
          <a:ln w="19050"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a:t>Alice knows Bob’s IP address (</a:t>
            </a:r>
            <a:r>
              <a:rPr lang="en" b="1">
                <a:latin typeface="Courier New"/>
                <a:ea typeface="Courier New"/>
                <a:cs typeface="Courier New"/>
                <a:sym typeface="Courier New"/>
              </a:rPr>
              <a:t>1.2.3.4</a:t>
            </a:r>
            <a:r>
              <a:rPr lang="en"/>
              <a:t>) but wants to learn Bob’s MAC address.</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153"/>
        <p:cNvGrpSpPr/>
        <p:nvPr/>
      </p:nvGrpSpPr>
      <p:grpSpPr>
        <a:xfrm>
          <a:off x="0" y="0"/>
          <a:ext cx="0" cy="0"/>
          <a:chOff x="0" y="0"/>
          <a:chExt cx="0" cy="0"/>
        </a:xfrm>
      </p:grpSpPr>
      <p:sp>
        <p:nvSpPr>
          <p:cNvPr id="1154" name="Google Shape;1154;p8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68</a:t>
            </a:fld>
            <a:endParaRPr/>
          </a:p>
        </p:txBody>
      </p:sp>
      <p:sp>
        <p:nvSpPr>
          <p:cNvPr id="1155" name="Google Shape;1155;p84"/>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If Bob is outside of the LAN, Alice knows this</a:t>
            </a:r>
            <a:endParaRPr/>
          </a:p>
          <a:p>
            <a:pPr marL="914400" lvl="1" indent="-317500" algn="l" rtl="0">
              <a:spcBef>
                <a:spcPts val="0"/>
              </a:spcBef>
              <a:spcAft>
                <a:spcPts val="0"/>
              </a:spcAft>
              <a:buSzPts val="1400"/>
              <a:buChar char="○"/>
            </a:pPr>
            <a:r>
              <a:rPr lang="en"/>
              <a:t>Bob’s IP is not on the same “subnet” as Alice</a:t>
            </a:r>
            <a:endParaRPr/>
          </a:p>
          <a:p>
            <a:pPr marL="457200" lvl="0" indent="-342900" algn="l" rtl="0">
              <a:spcBef>
                <a:spcPts val="0"/>
              </a:spcBef>
              <a:spcAft>
                <a:spcPts val="0"/>
              </a:spcAft>
              <a:buSzPts val="1800"/>
              <a:buChar char="●"/>
            </a:pPr>
            <a:r>
              <a:rPr lang="en"/>
              <a:t>But Alice knows the IP address of the “Gateway router”</a:t>
            </a:r>
            <a:endParaRPr/>
          </a:p>
          <a:p>
            <a:pPr marL="914400" lvl="1" indent="-317500" algn="l" rtl="0">
              <a:spcBef>
                <a:spcPts val="0"/>
              </a:spcBef>
              <a:spcAft>
                <a:spcPts val="0"/>
              </a:spcAft>
              <a:buSzPts val="1400"/>
              <a:buChar char="○"/>
            </a:pPr>
            <a:r>
              <a:rPr lang="en"/>
              <a:t>Recall: The router’s job is to make sure that the packet will be forwarded towards Bob (Layer 3)</a:t>
            </a:r>
            <a:endParaRPr/>
          </a:p>
          <a:p>
            <a:pPr marL="457200" lvl="0" indent="-342900" algn="l" rtl="0">
              <a:spcBef>
                <a:spcPts val="0"/>
              </a:spcBef>
              <a:spcAft>
                <a:spcPts val="0"/>
              </a:spcAft>
              <a:buSzPts val="1800"/>
              <a:buChar char="●"/>
            </a:pPr>
            <a:r>
              <a:rPr lang="en"/>
              <a:t>So instead Alice generates an ARP request for the gateway router</a:t>
            </a:r>
            <a:endParaRPr/>
          </a:p>
          <a:p>
            <a:pPr marL="914400" lvl="1" indent="-317500" algn="l" rtl="0">
              <a:spcBef>
                <a:spcPts val="0"/>
              </a:spcBef>
              <a:spcAft>
                <a:spcPts val="0"/>
              </a:spcAft>
              <a:buSzPts val="1400"/>
              <a:buChar char="○"/>
            </a:pPr>
            <a:r>
              <a:rPr lang="en"/>
              <a:t>Layer 2 MAC address of the frame is set to the router</a:t>
            </a:r>
            <a:endParaRPr/>
          </a:p>
          <a:p>
            <a:pPr marL="914400" lvl="1" indent="-317500" algn="l" rtl="0">
              <a:spcBef>
                <a:spcPts val="0"/>
              </a:spcBef>
              <a:spcAft>
                <a:spcPts val="0"/>
              </a:spcAft>
              <a:buSzPts val="1400"/>
              <a:buChar char="○"/>
            </a:pPr>
            <a:r>
              <a:rPr lang="en"/>
              <a:t>Layer 3 IP address of the packet remains set as Bob's</a:t>
            </a:r>
            <a:endParaRPr/>
          </a:p>
          <a:p>
            <a:pPr marL="914400" lvl="1" indent="-317500" algn="l" rtl="0">
              <a:spcBef>
                <a:spcPts val="0"/>
              </a:spcBef>
              <a:spcAft>
                <a:spcPts val="0"/>
              </a:spcAft>
              <a:buSzPts val="1400"/>
              <a:buChar char="○"/>
            </a:pPr>
            <a:r>
              <a:rPr lang="en"/>
              <a:t>The router will forward the packet to some other LAN to get it closer to Bob</a:t>
            </a:r>
            <a:endParaRPr/>
          </a:p>
        </p:txBody>
      </p:sp>
      <p:sp>
        <p:nvSpPr>
          <p:cNvPr id="1156" name="Google Shape;1156;p84"/>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Address Resolution Protocol (ARP)</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5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5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5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5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5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5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5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15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160"/>
        <p:cNvGrpSpPr/>
        <p:nvPr/>
      </p:nvGrpSpPr>
      <p:grpSpPr>
        <a:xfrm>
          <a:off x="0" y="0"/>
          <a:ext cx="0" cy="0"/>
          <a:chOff x="0" y="0"/>
          <a:chExt cx="0" cy="0"/>
        </a:xfrm>
      </p:grpSpPr>
      <p:sp>
        <p:nvSpPr>
          <p:cNvPr id="1161" name="Google Shape;1161;p85"/>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Attacks on ARP</a:t>
            </a:r>
            <a:endParaRPr/>
          </a:p>
        </p:txBody>
      </p:sp>
      <p:sp>
        <p:nvSpPr>
          <p:cNvPr id="1162" name="Google Shape;1162;p8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69</a:t>
            </a:fld>
            <a:endParaRPr/>
          </a:p>
        </p:txBody>
      </p:sp>
      <p:sp>
        <p:nvSpPr>
          <p:cNvPr id="1163" name="Google Shape;1163;p85"/>
          <p:cNvSpPr/>
          <p:nvPr/>
        </p:nvSpPr>
        <p:spPr>
          <a:xfrm>
            <a:off x="2319500" y="2133900"/>
            <a:ext cx="875700" cy="8757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Alice</a:t>
            </a:r>
            <a:endParaRPr/>
          </a:p>
        </p:txBody>
      </p:sp>
      <p:sp>
        <p:nvSpPr>
          <p:cNvPr id="1164" name="Google Shape;1164;p85"/>
          <p:cNvSpPr/>
          <p:nvPr/>
        </p:nvSpPr>
        <p:spPr>
          <a:xfrm>
            <a:off x="6550800" y="1264675"/>
            <a:ext cx="875700" cy="393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Bob</a:t>
            </a:r>
            <a:endParaRPr/>
          </a:p>
        </p:txBody>
      </p:sp>
      <p:sp>
        <p:nvSpPr>
          <p:cNvPr id="1165" name="Google Shape;1165;p85"/>
          <p:cNvSpPr/>
          <p:nvPr/>
        </p:nvSpPr>
        <p:spPr>
          <a:xfrm>
            <a:off x="6550800" y="1914125"/>
            <a:ext cx="875700" cy="393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Charlie</a:t>
            </a:r>
            <a:endParaRPr/>
          </a:p>
        </p:txBody>
      </p:sp>
      <p:sp>
        <p:nvSpPr>
          <p:cNvPr id="1166" name="Google Shape;1166;p85"/>
          <p:cNvSpPr/>
          <p:nvPr/>
        </p:nvSpPr>
        <p:spPr>
          <a:xfrm>
            <a:off x="6550800" y="2563575"/>
            <a:ext cx="875700" cy="393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Mallory</a:t>
            </a:r>
            <a:endParaRPr/>
          </a:p>
        </p:txBody>
      </p:sp>
      <p:sp>
        <p:nvSpPr>
          <p:cNvPr id="1167" name="Google Shape;1167;p85"/>
          <p:cNvSpPr/>
          <p:nvPr/>
        </p:nvSpPr>
        <p:spPr>
          <a:xfrm>
            <a:off x="6550800" y="3213025"/>
            <a:ext cx="875700" cy="393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Router</a:t>
            </a:r>
            <a:endParaRPr/>
          </a:p>
        </p:txBody>
      </p:sp>
      <p:graphicFrame>
        <p:nvGraphicFramePr>
          <p:cNvPr id="1168" name="Google Shape;1168;p85"/>
          <p:cNvGraphicFramePr/>
          <p:nvPr/>
        </p:nvGraphicFramePr>
        <p:xfrm>
          <a:off x="260500" y="2024388"/>
          <a:ext cx="3000000" cy="3000000"/>
        </p:xfrm>
        <a:graphic>
          <a:graphicData uri="http://schemas.openxmlformats.org/drawingml/2006/table">
            <a:tbl>
              <a:tblPr>
                <a:noFill/>
                <a:tableStyleId>{BFE604CA-AD57-4AB2-B3D3-69E05442DE48}</a:tableStyleId>
              </a:tblPr>
              <a:tblGrid>
                <a:gridCol w="956825">
                  <a:extLst>
                    <a:ext uri="{9D8B030D-6E8A-4147-A177-3AD203B41FA5}">
                      <a16:colId xmlns:a16="http://schemas.microsoft.com/office/drawing/2014/main" val="20000"/>
                    </a:ext>
                  </a:extLst>
                </a:gridCol>
                <a:gridCol w="956825">
                  <a:extLst>
                    <a:ext uri="{9D8B030D-6E8A-4147-A177-3AD203B41FA5}">
                      <a16:colId xmlns:a16="http://schemas.microsoft.com/office/drawing/2014/main" val="20001"/>
                    </a:ext>
                  </a:extLst>
                </a:gridCol>
              </a:tblGrid>
              <a:tr h="396200">
                <a:tc gridSpan="2">
                  <a:txBody>
                    <a:bodyPr/>
                    <a:lstStyle/>
                    <a:p>
                      <a:pPr marL="0" lvl="0" indent="0" algn="ctr" rtl="0">
                        <a:spcBef>
                          <a:spcPts val="0"/>
                        </a:spcBef>
                        <a:spcAft>
                          <a:spcPts val="0"/>
                        </a:spcAft>
                        <a:buNone/>
                      </a:pPr>
                      <a:r>
                        <a:rPr lang="en"/>
                        <a:t>Alice’s cache</a:t>
                      </a:r>
                      <a:endParaRPr/>
                    </a:p>
                  </a:txBody>
                  <a:tcPr marL="91425" marR="91425" marT="91425" marB="91425"/>
                </a:tc>
                <a:tc hMerge="1">
                  <a:txBody>
                    <a:bodyPr/>
                    <a:lstStyle/>
                    <a:p>
                      <a:endParaRPr lang="en-US"/>
                    </a:p>
                  </a:txBody>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
                        <a:t>IP</a:t>
                      </a:r>
                      <a:endParaRPr/>
                    </a:p>
                  </a:txBody>
                  <a:tcPr marL="91425" marR="91425" marT="91425" marB="91425"/>
                </a:tc>
                <a:tc>
                  <a:txBody>
                    <a:bodyPr/>
                    <a:lstStyle/>
                    <a:p>
                      <a:pPr marL="0" lvl="0" indent="0" algn="l" rtl="0">
                        <a:spcBef>
                          <a:spcPts val="0"/>
                        </a:spcBef>
                        <a:spcAft>
                          <a:spcPts val="0"/>
                        </a:spcAft>
                        <a:buNone/>
                      </a:pPr>
                      <a:r>
                        <a:rPr lang="en"/>
                        <a:t>MAC</a:t>
                      </a:r>
                      <a:endParaRPr/>
                    </a:p>
                  </a:txBody>
                  <a:tcPr marL="91425" marR="91425" marT="91425" marB="91425"/>
                </a:tc>
                <a:extLst>
                  <a:ext uri="{0D108BD9-81ED-4DB2-BD59-A6C34878D82A}">
                    <a16:rowId xmlns:a16="http://schemas.microsoft.com/office/drawing/2014/main" val="10001"/>
                  </a:ext>
                </a:extLst>
              </a:tr>
              <a:tr h="396200">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extLst>
                  <a:ext uri="{0D108BD9-81ED-4DB2-BD59-A6C34878D82A}">
                    <a16:rowId xmlns:a16="http://schemas.microsoft.com/office/drawing/2014/main" val="10002"/>
                  </a:ext>
                </a:extLst>
              </a:tr>
            </a:tbl>
          </a:graphicData>
        </a:graphic>
      </p:graphicFrame>
      <p:grpSp>
        <p:nvGrpSpPr>
          <p:cNvPr id="1169" name="Google Shape;1169;p85"/>
          <p:cNvGrpSpPr/>
          <p:nvPr/>
        </p:nvGrpSpPr>
        <p:grpSpPr>
          <a:xfrm>
            <a:off x="260500" y="3232225"/>
            <a:ext cx="3108300" cy="1562725"/>
            <a:chOff x="260500" y="3232225"/>
            <a:chExt cx="3108300" cy="1562725"/>
          </a:xfrm>
        </p:grpSpPr>
        <p:cxnSp>
          <p:nvCxnSpPr>
            <p:cNvPr id="1170" name="Google Shape;1170;p85"/>
            <p:cNvCxnSpPr/>
            <p:nvPr/>
          </p:nvCxnSpPr>
          <p:spPr>
            <a:xfrm rot="10800000">
              <a:off x="972325" y="3232225"/>
              <a:ext cx="0" cy="915300"/>
            </a:xfrm>
            <a:prstGeom prst="straightConnector1">
              <a:avLst/>
            </a:prstGeom>
            <a:noFill/>
            <a:ln w="19050" cap="flat" cmpd="sng">
              <a:solidFill>
                <a:srgbClr val="E69138"/>
              </a:solidFill>
              <a:prstDash val="solid"/>
              <a:round/>
              <a:headEnd type="none" w="med" len="med"/>
              <a:tailEnd type="triangle" w="med" len="med"/>
            </a:ln>
          </p:spPr>
        </p:cxnSp>
        <p:sp>
          <p:nvSpPr>
            <p:cNvPr id="1171" name="Google Shape;1171;p85"/>
            <p:cNvSpPr txBox="1"/>
            <p:nvPr/>
          </p:nvSpPr>
          <p:spPr>
            <a:xfrm>
              <a:off x="260500" y="3963650"/>
              <a:ext cx="3108300" cy="831300"/>
            </a:xfrm>
            <a:prstGeom prst="rect">
              <a:avLst/>
            </a:prstGeom>
            <a:solidFill>
              <a:srgbClr val="FFAB40"/>
            </a:solidFill>
            <a:ln w="19050"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a:t>1. Alice checks her cache to see if she already knows the MAC address corresponding to</a:t>
              </a:r>
              <a:r>
                <a:rPr lang="en">
                  <a:solidFill>
                    <a:schemeClr val="dk1"/>
                  </a:solidFill>
                </a:rPr>
                <a:t> </a:t>
              </a:r>
              <a:r>
                <a:rPr lang="en" b="1"/>
                <a:t>1.2.3.4</a:t>
              </a:r>
              <a:r>
                <a:rPr lang="en"/>
                <a:t>.</a:t>
              </a:r>
              <a:endParaRPr/>
            </a:p>
          </p:txBody>
        </p:sp>
      </p:grpSp>
      <p:sp>
        <p:nvSpPr>
          <p:cNvPr id="1172" name="Google Shape;1172;p85"/>
          <p:cNvSpPr txBox="1"/>
          <p:nvPr/>
        </p:nvSpPr>
        <p:spPr>
          <a:xfrm>
            <a:off x="260500" y="1220400"/>
            <a:ext cx="3573900" cy="615600"/>
          </a:xfrm>
          <a:prstGeom prst="rect">
            <a:avLst/>
          </a:prstGeom>
          <a:solidFill>
            <a:srgbClr val="FFAB40"/>
          </a:solidFill>
          <a:ln w="19050"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a:t>Alice knows Bob’s IP address (</a:t>
            </a:r>
            <a:r>
              <a:rPr lang="en" b="1"/>
              <a:t>1.2.3.4</a:t>
            </a:r>
            <a:r>
              <a:rPr lang="en"/>
              <a:t>) but wants to learn Bob’s MAC address.</a:t>
            </a:r>
            <a:endParaRPr/>
          </a:p>
        </p:txBody>
      </p:sp>
      <p:sp>
        <p:nvSpPr>
          <p:cNvPr id="1173" name="Google Shape;1173;p85"/>
          <p:cNvSpPr txBox="1"/>
          <p:nvPr/>
        </p:nvSpPr>
        <p:spPr>
          <a:xfrm>
            <a:off x="3513500" y="3963650"/>
            <a:ext cx="2877000" cy="615600"/>
          </a:xfrm>
          <a:prstGeom prst="rect">
            <a:avLst/>
          </a:prstGeom>
          <a:solidFill>
            <a:srgbClr val="FFAB40"/>
          </a:solidFill>
          <a:ln w="19050"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a:t>Since her cache is empty, she must make a request to find out.</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6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23"/>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Protocols</a:t>
            </a:r>
            <a:endParaRPr/>
          </a:p>
        </p:txBody>
      </p:sp>
      <p:sp>
        <p:nvSpPr>
          <p:cNvPr id="115" name="Google Shape;115;p23"/>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A </a:t>
            </a:r>
            <a:r>
              <a:rPr lang="en" b="1"/>
              <a:t>protocol</a:t>
            </a:r>
            <a:r>
              <a:rPr lang="en"/>
              <a:t> is an agreement on how to communicate that specifies syntax and semantics</a:t>
            </a:r>
            <a:endParaRPr/>
          </a:p>
          <a:p>
            <a:pPr marL="914400" lvl="1" indent="-317500" algn="l" rtl="0">
              <a:spcBef>
                <a:spcPts val="0"/>
              </a:spcBef>
              <a:spcAft>
                <a:spcPts val="0"/>
              </a:spcAft>
              <a:buSzPts val="1400"/>
              <a:buChar char="○"/>
            </a:pPr>
            <a:r>
              <a:rPr lang="en" i="1"/>
              <a:t>Syntax: </a:t>
            </a:r>
            <a:r>
              <a:rPr lang="en"/>
              <a:t>How a communication is specified and structured (format, order of messages)</a:t>
            </a:r>
            <a:endParaRPr/>
          </a:p>
          <a:p>
            <a:pPr marL="914400" lvl="1" indent="-317500" algn="l" rtl="0">
              <a:spcBef>
                <a:spcPts val="0"/>
              </a:spcBef>
              <a:spcAft>
                <a:spcPts val="0"/>
              </a:spcAft>
              <a:buSzPts val="1400"/>
              <a:buChar char="○"/>
            </a:pPr>
            <a:r>
              <a:rPr lang="en" i="1"/>
              <a:t>Semantics</a:t>
            </a:r>
            <a:r>
              <a:rPr lang="en"/>
              <a:t>: What a communication means (actions taken when sending/receiving messages)</a:t>
            </a:r>
            <a:endParaRPr/>
          </a:p>
          <a:p>
            <a:pPr marL="457200" lvl="0" indent="-342900" algn="l" rtl="0">
              <a:spcBef>
                <a:spcPts val="0"/>
              </a:spcBef>
              <a:spcAft>
                <a:spcPts val="0"/>
              </a:spcAft>
              <a:buSzPts val="1800"/>
              <a:buChar char="●"/>
            </a:pPr>
            <a:r>
              <a:rPr lang="en"/>
              <a:t>Example: Protocol for asking a question in lecture?</a:t>
            </a:r>
            <a:endParaRPr/>
          </a:p>
          <a:p>
            <a:pPr marL="914400" lvl="0" indent="-317500" algn="l" rtl="0">
              <a:spcBef>
                <a:spcPts val="0"/>
              </a:spcBef>
              <a:spcAft>
                <a:spcPts val="0"/>
              </a:spcAft>
              <a:buSzPts val="1400"/>
              <a:buAutoNum type="arabicPeriod"/>
            </a:pPr>
            <a:r>
              <a:rPr lang="en" sz="1400"/>
              <a:t>The student should raise their hand</a:t>
            </a:r>
            <a:endParaRPr sz="1400"/>
          </a:p>
          <a:p>
            <a:pPr marL="914400" lvl="0" indent="-317500" algn="l" rtl="0">
              <a:spcBef>
                <a:spcPts val="0"/>
              </a:spcBef>
              <a:spcAft>
                <a:spcPts val="0"/>
              </a:spcAft>
              <a:buSzPts val="1400"/>
              <a:buAutoNum type="arabicPeriod"/>
            </a:pPr>
            <a:r>
              <a:rPr lang="en" sz="1400"/>
              <a:t>The student should wait to be called on by the speaker or wait for the speaker to pause</a:t>
            </a:r>
            <a:endParaRPr sz="1400"/>
          </a:p>
          <a:p>
            <a:pPr marL="914400" lvl="0" indent="-317500" algn="l" rtl="0">
              <a:spcBef>
                <a:spcPts val="0"/>
              </a:spcBef>
              <a:spcAft>
                <a:spcPts val="0"/>
              </a:spcAft>
              <a:buSzPts val="1400"/>
              <a:buAutoNum type="arabicPeriod"/>
            </a:pPr>
            <a:r>
              <a:rPr lang="en" sz="1400"/>
              <a:t>The student should speak the question after being called on or after waiting</a:t>
            </a:r>
            <a:endParaRPr sz="1400"/>
          </a:p>
          <a:p>
            <a:pPr marL="914400" lvl="0" indent="-317500" algn="l" rtl="0">
              <a:spcBef>
                <a:spcPts val="0"/>
              </a:spcBef>
              <a:spcAft>
                <a:spcPts val="0"/>
              </a:spcAft>
              <a:buSzPts val="1400"/>
              <a:buAutoNum type="arabicPeriod"/>
            </a:pPr>
            <a:r>
              <a:rPr lang="en" sz="1400"/>
              <a:t>If the student has been unrecognized after some time: Vocalize with “Excuse me!”</a:t>
            </a:r>
            <a:endParaRPr sz="1400"/>
          </a:p>
        </p:txBody>
      </p:sp>
      <p:sp>
        <p:nvSpPr>
          <p:cNvPr id="116" name="Google Shape;116;p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7</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1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177"/>
        <p:cNvGrpSpPr/>
        <p:nvPr/>
      </p:nvGrpSpPr>
      <p:grpSpPr>
        <a:xfrm>
          <a:off x="0" y="0"/>
          <a:ext cx="0" cy="0"/>
          <a:chOff x="0" y="0"/>
          <a:chExt cx="0" cy="0"/>
        </a:xfrm>
      </p:grpSpPr>
      <p:sp>
        <p:nvSpPr>
          <p:cNvPr id="1178" name="Google Shape;1178;p86"/>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Attacks on ARP</a:t>
            </a:r>
            <a:endParaRPr/>
          </a:p>
        </p:txBody>
      </p:sp>
      <p:sp>
        <p:nvSpPr>
          <p:cNvPr id="1179" name="Google Shape;1179;p8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70</a:t>
            </a:fld>
            <a:endParaRPr/>
          </a:p>
        </p:txBody>
      </p:sp>
      <p:sp>
        <p:nvSpPr>
          <p:cNvPr id="1180" name="Google Shape;1180;p86"/>
          <p:cNvSpPr/>
          <p:nvPr/>
        </p:nvSpPr>
        <p:spPr>
          <a:xfrm>
            <a:off x="2319500" y="2133900"/>
            <a:ext cx="875700" cy="8757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Alice</a:t>
            </a:r>
            <a:endParaRPr/>
          </a:p>
        </p:txBody>
      </p:sp>
      <p:sp>
        <p:nvSpPr>
          <p:cNvPr id="1181" name="Google Shape;1181;p86"/>
          <p:cNvSpPr/>
          <p:nvPr/>
        </p:nvSpPr>
        <p:spPr>
          <a:xfrm>
            <a:off x="6550800" y="1264675"/>
            <a:ext cx="875700" cy="393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Bob</a:t>
            </a:r>
            <a:endParaRPr/>
          </a:p>
        </p:txBody>
      </p:sp>
      <p:sp>
        <p:nvSpPr>
          <p:cNvPr id="1182" name="Google Shape;1182;p86"/>
          <p:cNvSpPr/>
          <p:nvPr/>
        </p:nvSpPr>
        <p:spPr>
          <a:xfrm>
            <a:off x="6550800" y="1914125"/>
            <a:ext cx="875700" cy="393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Charlie</a:t>
            </a:r>
            <a:endParaRPr/>
          </a:p>
        </p:txBody>
      </p:sp>
      <p:sp>
        <p:nvSpPr>
          <p:cNvPr id="1183" name="Google Shape;1183;p86"/>
          <p:cNvSpPr/>
          <p:nvPr/>
        </p:nvSpPr>
        <p:spPr>
          <a:xfrm>
            <a:off x="6550800" y="2563575"/>
            <a:ext cx="875700" cy="393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Mallory</a:t>
            </a:r>
            <a:endParaRPr/>
          </a:p>
        </p:txBody>
      </p:sp>
      <p:sp>
        <p:nvSpPr>
          <p:cNvPr id="1184" name="Google Shape;1184;p86"/>
          <p:cNvSpPr/>
          <p:nvPr/>
        </p:nvSpPr>
        <p:spPr>
          <a:xfrm>
            <a:off x="6550800" y="3213025"/>
            <a:ext cx="875700" cy="393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Router</a:t>
            </a:r>
            <a:endParaRPr/>
          </a:p>
        </p:txBody>
      </p:sp>
      <p:graphicFrame>
        <p:nvGraphicFramePr>
          <p:cNvPr id="1185" name="Google Shape;1185;p86"/>
          <p:cNvGraphicFramePr/>
          <p:nvPr/>
        </p:nvGraphicFramePr>
        <p:xfrm>
          <a:off x="260500" y="2024388"/>
          <a:ext cx="3000000" cy="3000000"/>
        </p:xfrm>
        <a:graphic>
          <a:graphicData uri="http://schemas.openxmlformats.org/drawingml/2006/table">
            <a:tbl>
              <a:tblPr>
                <a:noFill/>
                <a:tableStyleId>{BFE604CA-AD57-4AB2-B3D3-69E05442DE48}</a:tableStyleId>
              </a:tblPr>
              <a:tblGrid>
                <a:gridCol w="956825">
                  <a:extLst>
                    <a:ext uri="{9D8B030D-6E8A-4147-A177-3AD203B41FA5}">
                      <a16:colId xmlns:a16="http://schemas.microsoft.com/office/drawing/2014/main" val="20000"/>
                    </a:ext>
                  </a:extLst>
                </a:gridCol>
                <a:gridCol w="956825">
                  <a:extLst>
                    <a:ext uri="{9D8B030D-6E8A-4147-A177-3AD203B41FA5}">
                      <a16:colId xmlns:a16="http://schemas.microsoft.com/office/drawing/2014/main" val="20001"/>
                    </a:ext>
                  </a:extLst>
                </a:gridCol>
              </a:tblGrid>
              <a:tr h="396200">
                <a:tc gridSpan="2">
                  <a:txBody>
                    <a:bodyPr/>
                    <a:lstStyle/>
                    <a:p>
                      <a:pPr marL="0" lvl="0" indent="0" algn="ctr" rtl="0">
                        <a:spcBef>
                          <a:spcPts val="0"/>
                        </a:spcBef>
                        <a:spcAft>
                          <a:spcPts val="0"/>
                        </a:spcAft>
                        <a:buNone/>
                      </a:pPr>
                      <a:r>
                        <a:rPr lang="en"/>
                        <a:t>Alice’s cache</a:t>
                      </a:r>
                      <a:endParaRPr/>
                    </a:p>
                  </a:txBody>
                  <a:tcPr marL="91425" marR="91425" marT="91425" marB="91425"/>
                </a:tc>
                <a:tc hMerge="1">
                  <a:txBody>
                    <a:bodyPr/>
                    <a:lstStyle/>
                    <a:p>
                      <a:endParaRPr lang="en-US"/>
                    </a:p>
                  </a:txBody>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
                        <a:t>IP</a:t>
                      </a:r>
                      <a:endParaRPr/>
                    </a:p>
                  </a:txBody>
                  <a:tcPr marL="91425" marR="91425" marT="91425" marB="91425"/>
                </a:tc>
                <a:tc>
                  <a:txBody>
                    <a:bodyPr/>
                    <a:lstStyle/>
                    <a:p>
                      <a:pPr marL="0" lvl="0" indent="0" algn="l" rtl="0">
                        <a:spcBef>
                          <a:spcPts val="0"/>
                        </a:spcBef>
                        <a:spcAft>
                          <a:spcPts val="0"/>
                        </a:spcAft>
                        <a:buNone/>
                      </a:pPr>
                      <a:r>
                        <a:rPr lang="en"/>
                        <a:t>MAC</a:t>
                      </a:r>
                      <a:endParaRPr/>
                    </a:p>
                  </a:txBody>
                  <a:tcPr marL="91425" marR="91425" marT="91425" marB="91425"/>
                </a:tc>
                <a:extLst>
                  <a:ext uri="{0D108BD9-81ED-4DB2-BD59-A6C34878D82A}">
                    <a16:rowId xmlns:a16="http://schemas.microsoft.com/office/drawing/2014/main" val="10001"/>
                  </a:ext>
                </a:extLst>
              </a:tr>
              <a:tr h="396200">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extLst>
                  <a:ext uri="{0D108BD9-81ED-4DB2-BD59-A6C34878D82A}">
                    <a16:rowId xmlns:a16="http://schemas.microsoft.com/office/drawing/2014/main" val="10002"/>
                  </a:ext>
                </a:extLst>
              </a:tr>
            </a:tbl>
          </a:graphicData>
        </a:graphic>
      </p:graphicFrame>
      <p:sp>
        <p:nvSpPr>
          <p:cNvPr id="1186" name="Google Shape;1186;p86"/>
          <p:cNvSpPr txBox="1"/>
          <p:nvPr/>
        </p:nvSpPr>
        <p:spPr>
          <a:xfrm>
            <a:off x="260500" y="1220400"/>
            <a:ext cx="3573900" cy="615600"/>
          </a:xfrm>
          <a:prstGeom prst="rect">
            <a:avLst/>
          </a:prstGeom>
          <a:solidFill>
            <a:srgbClr val="FFAB40"/>
          </a:solidFill>
          <a:ln w="19050"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a:t>Alice knows Bob’s IP address (</a:t>
            </a:r>
            <a:r>
              <a:rPr lang="en" b="1"/>
              <a:t>1.2.3.4</a:t>
            </a:r>
            <a:r>
              <a:rPr lang="en"/>
              <a:t>) but wants to learn Bob’s MAC address.</a:t>
            </a:r>
            <a:endParaRPr/>
          </a:p>
        </p:txBody>
      </p:sp>
      <p:grpSp>
        <p:nvGrpSpPr>
          <p:cNvPr id="1187" name="Google Shape;1187;p86"/>
          <p:cNvGrpSpPr/>
          <p:nvPr/>
        </p:nvGrpSpPr>
        <p:grpSpPr>
          <a:xfrm>
            <a:off x="3400550" y="3189625"/>
            <a:ext cx="3053100" cy="1534300"/>
            <a:chOff x="3400550" y="3189625"/>
            <a:chExt cx="3053100" cy="1534300"/>
          </a:xfrm>
        </p:grpSpPr>
        <p:cxnSp>
          <p:nvCxnSpPr>
            <p:cNvPr id="1188" name="Google Shape;1188;p86"/>
            <p:cNvCxnSpPr/>
            <p:nvPr/>
          </p:nvCxnSpPr>
          <p:spPr>
            <a:xfrm rot="10800000">
              <a:off x="4711975" y="3189625"/>
              <a:ext cx="0" cy="915300"/>
            </a:xfrm>
            <a:prstGeom prst="straightConnector1">
              <a:avLst/>
            </a:prstGeom>
            <a:noFill/>
            <a:ln w="19050" cap="flat" cmpd="sng">
              <a:solidFill>
                <a:srgbClr val="E69138"/>
              </a:solidFill>
              <a:prstDash val="solid"/>
              <a:round/>
              <a:headEnd type="none" w="med" len="med"/>
              <a:tailEnd type="triangle" w="med" len="med"/>
            </a:ln>
          </p:spPr>
        </p:cxnSp>
        <p:sp>
          <p:nvSpPr>
            <p:cNvPr id="1189" name="Google Shape;1189;p86"/>
            <p:cNvSpPr txBox="1"/>
            <p:nvPr/>
          </p:nvSpPr>
          <p:spPr>
            <a:xfrm>
              <a:off x="3400550" y="3892625"/>
              <a:ext cx="3053100" cy="831300"/>
            </a:xfrm>
            <a:prstGeom prst="rect">
              <a:avLst/>
            </a:prstGeom>
            <a:solidFill>
              <a:srgbClr val="FFAB40"/>
            </a:solidFill>
            <a:ln w="19050"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a:t>2. Alice asks everyone else on the local network: </a:t>
              </a:r>
              <a:r>
                <a:rPr lang="en">
                  <a:solidFill>
                    <a:schemeClr val="dk1"/>
                  </a:solidFill>
                </a:rPr>
                <a:t>“What is the MAC address of </a:t>
              </a:r>
              <a:r>
                <a:rPr lang="en" b="1"/>
                <a:t>1.2.3.4</a:t>
              </a:r>
              <a:r>
                <a:rPr lang="en">
                  <a:solidFill>
                    <a:schemeClr val="dk1"/>
                  </a:solidFill>
                </a:rPr>
                <a:t>?”</a:t>
              </a:r>
              <a:endParaRPr/>
            </a:p>
          </p:txBody>
        </p:sp>
      </p:grpSp>
      <p:grpSp>
        <p:nvGrpSpPr>
          <p:cNvPr id="1190" name="Google Shape;1190;p86"/>
          <p:cNvGrpSpPr/>
          <p:nvPr/>
        </p:nvGrpSpPr>
        <p:grpSpPr>
          <a:xfrm>
            <a:off x="3195200" y="1461450"/>
            <a:ext cx="3355500" cy="1948500"/>
            <a:chOff x="3195200" y="1461450"/>
            <a:chExt cx="3355500" cy="1948500"/>
          </a:xfrm>
        </p:grpSpPr>
        <p:cxnSp>
          <p:nvCxnSpPr>
            <p:cNvPr id="1191" name="Google Shape;1191;p86"/>
            <p:cNvCxnSpPr>
              <a:stCxn id="1180" idx="3"/>
              <a:endCxn id="1181" idx="1"/>
            </p:cNvCxnSpPr>
            <p:nvPr/>
          </p:nvCxnSpPr>
          <p:spPr>
            <a:xfrm rot="10800000" flipH="1">
              <a:off x="3195200" y="1461450"/>
              <a:ext cx="3355500" cy="1110300"/>
            </a:xfrm>
            <a:prstGeom prst="straightConnector1">
              <a:avLst/>
            </a:prstGeom>
            <a:noFill/>
            <a:ln w="9525" cap="flat" cmpd="sng">
              <a:solidFill>
                <a:schemeClr val="dk2"/>
              </a:solidFill>
              <a:prstDash val="solid"/>
              <a:round/>
              <a:headEnd type="none" w="med" len="med"/>
              <a:tailEnd type="triangle" w="med" len="med"/>
            </a:ln>
          </p:spPr>
        </p:cxnSp>
        <p:cxnSp>
          <p:nvCxnSpPr>
            <p:cNvPr id="1192" name="Google Shape;1192;p86"/>
            <p:cNvCxnSpPr>
              <a:stCxn id="1180" idx="3"/>
              <a:endCxn id="1182" idx="1"/>
            </p:cNvCxnSpPr>
            <p:nvPr/>
          </p:nvCxnSpPr>
          <p:spPr>
            <a:xfrm rot="10800000" flipH="1">
              <a:off x="3195200" y="2110950"/>
              <a:ext cx="3355500" cy="460800"/>
            </a:xfrm>
            <a:prstGeom prst="straightConnector1">
              <a:avLst/>
            </a:prstGeom>
            <a:noFill/>
            <a:ln w="9525" cap="flat" cmpd="sng">
              <a:solidFill>
                <a:schemeClr val="dk2"/>
              </a:solidFill>
              <a:prstDash val="solid"/>
              <a:round/>
              <a:headEnd type="none" w="med" len="med"/>
              <a:tailEnd type="triangle" w="med" len="med"/>
            </a:ln>
          </p:spPr>
        </p:cxnSp>
        <p:cxnSp>
          <p:nvCxnSpPr>
            <p:cNvPr id="1193" name="Google Shape;1193;p86"/>
            <p:cNvCxnSpPr>
              <a:stCxn id="1180" idx="3"/>
              <a:endCxn id="1183" idx="1"/>
            </p:cNvCxnSpPr>
            <p:nvPr/>
          </p:nvCxnSpPr>
          <p:spPr>
            <a:xfrm>
              <a:off x="3195200" y="2571750"/>
              <a:ext cx="3355500" cy="188700"/>
            </a:xfrm>
            <a:prstGeom prst="straightConnector1">
              <a:avLst/>
            </a:prstGeom>
            <a:noFill/>
            <a:ln w="9525" cap="flat" cmpd="sng">
              <a:solidFill>
                <a:schemeClr val="dk2"/>
              </a:solidFill>
              <a:prstDash val="solid"/>
              <a:round/>
              <a:headEnd type="none" w="med" len="med"/>
              <a:tailEnd type="triangle" w="med" len="med"/>
            </a:ln>
          </p:spPr>
        </p:cxnSp>
        <p:cxnSp>
          <p:nvCxnSpPr>
            <p:cNvPr id="1194" name="Google Shape;1194;p86"/>
            <p:cNvCxnSpPr>
              <a:stCxn id="1180" idx="3"/>
              <a:endCxn id="1184" idx="1"/>
            </p:cNvCxnSpPr>
            <p:nvPr/>
          </p:nvCxnSpPr>
          <p:spPr>
            <a:xfrm>
              <a:off x="3195200" y="2571750"/>
              <a:ext cx="3355500" cy="838200"/>
            </a:xfrm>
            <a:prstGeom prst="straightConnector1">
              <a:avLst/>
            </a:prstGeom>
            <a:noFill/>
            <a:ln w="9525" cap="flat" cmpd="sng">
              <a:solidFill>
                <a:schemeClr val="dk2"/>
              </a:solidFill>
              <a:prstDash val="solid"/>
              <a:round/>
              <a:headEnd type="none" w="med" len="med"/>
              <a:tailEnd type="triangle" w="med" len="med"/>
            </a:ln>
          </p:spPr>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8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9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sp>
        <p:nvSpPr>
          <p:cNvPr id="1199" name="Google Shape;1199;p87"/>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Attacks on ARP</a:t>
            </a:r>
            <a:endParaRPr/>
          </a:p>
        </p:txBody>
      </p:sp>
      <p:sp>
        <p:nvSpPr>
          <p:cNvPr id="1200" name="Google Shape;1200;p8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71</a:t>
            </a:fld>
            <a:endParaRPr/>
          </a:p>
        </p:txBody>
      </p:sp>
      <p:sp>
        <p:nvSpPr>
          <p:cNvPr id="1201" name="Google Shape;1201;p87"/>
          <p:cNvSpPr/>
          <p:nvPr/>
        </p:nvSpPr>
        <p:spPr>
          <a:xfrm>
            <a:off x="2319500" y="2133900"/>
            <a:ext cx="875700" cy="8757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Alice</a:t>
            </a:r>
            <a:endParaRPr/>
          </a:p>
        </p:txBody>
      </p:sp>
      <p:sp>
        <p:nvSpPr>
          <p:cNvPr id="1202" name="Google Shape;1202;p87"/>
          <p:cNvSpPr/>
          <p:nvPr/>
        </p:nvSpPr>
        <p:spPr>
          <a:xfrm>
            <a:off x="6550800" y="1264675"/>
            <a:ext cx="875700" cy="393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Bob</a:t>
            </a:r>
            <a:endParaRPr/>
          </a:p>
        </p:txBody>
      </p:sp>
      <p:sp>
        <p:nvSpPr>
          <p:cNvPr id="1203" name="Google Shape;1203;p87"/>
          <p:cNvSpPr/>
          <p:nvPr/>
        </p:nvSpPr>
        <p:spPr>
          <a:xfrm>
            <a:off x="6550800" y="1914125"/>
            <a:ext cx="875700" cy="393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Charlie</a:t>
            </a:r>
            <a:endParaRPr/>
          </a:p>
        </p:txBody>
      </p:sp>
      <p:sp>
        <p:nvSpPr>
          <p:cNvPr id="1204" name="Google Shape;1204;p87"/>
          <p:cNvSpPr/>
          <p:nvPr/>
        </p:nvSpPr>
        <p:spPr>
          <a:xfrm>
            <a:off x="6550800" y="2563575"/>
            <a:ext cx="875700" cy="393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Mallory</a:t>
            </a:r>
            <a:endParaRPr/>
          </a:p>
        </p:txBody>
      </p:sp>
      <p:sp>
        <p:nvSpPr>
          <p:cNvPr id="1205" name="Google Shape;1205;p87"/>
          <p:cNvSpPr/>
          <p:nvPr/>
        </p:nvSpPr>
        <p:spPr>
          <a:xfrm>
            <a:off x="6550800" y="3213025"/>
            <a:ext cx="875700" cy="393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Router</a:t>
            </a:r>
            <a:endParaRPr/>
          </a:p>
        </p:txBody>
      </p:sp>
      <p:graphicFrame>
        <p:nvGraphicFramePr>
          <p:cNvPr id="1206" name="Google Shape;1206;p87"/>
          <p:cNvGraphicFramePr/>
          <p:nvPr/>
        </p:nvGraphicFramePr>
        <p:xfrm>
          <a:off x="260500" y="2024388"/>
          <a:ext cx="3000000" cy="3000000"/>
        </p:xfrm>
        <a:graphic>
          <a:graphicData uri="http://schemas.openxmlformats.org/drawingml/2006/table">
            <a:tbl>
              <a:tblPr>
                <a:noFill/>
                <a:tableStyleId>{BFE604CA-AD57-4AB2-B3D3-69E05442DE48}</a:tableStyleId>
              </a:tblPr>
              <a:tblGrid>
                <a:gridCol w="956825">
                  <a:extLst>
                    <a:ext uri="{9D8B030D-6E8A-4147-A177-3AD203B41FA5}">
                      <a16:colId xmlns:a16="http://schemas.microsoft.com/office/drawing/2014/main" val="20000"/>
                    </a:ext>
                  </a:extLst>
                </a:gridCol>
                <a:gridCol w="956825">
                  <a:extLst>
                    <a:ext uri="{9D8B030D-6E8A-4147-A177-3AD203B41FA5}">
                      <a16:colId xmlns:a16="http://schemas.microsoft.com/office/drawing/2014/main" val="20001"/>
                    </a:ext>
                  </a:extLst>
                </a:gridCol>
              </a:tblGrid>
              <a:tr h="396200">
                <a:tc gridSpan="2">
                  <a:txBody>
                    <a:bodyPr/>
                    <a:lstStyle/>
                    <a:p>
                      <a:pPr marL="0" lvl="0" indent="0" algn="ctr" rtl="0">
                        <a:spcBef>
                          <a:spcPts val="0"/>
                        </a:spcBef>
                        <a:spcAft>
                          <a:spcPts val="0"/>
                        </a:spcAft>
                        <a:buNone/>
                      </a:pPr>
                      <a:r>
                        <a:rPr lang="en"/>
                        <a:t>Alice’s cache</a:t>
                      </a:r>
                      <a:endParaRPr/>
                    </a:p>
                  </a:txBody>
                  <a:tcPr marL="91425" marR="91425" marT="91425" marB="91425"/>
                </a:tc>
                <a:tc hMerge="1">
                  <a:txBody>
                    <a:bodyPr/>
                    <a:lstStyle/>
                    <a:p>
                      <a:endParaRPr lang="en-US"/>
                    </a:p>
                  </a:txBody>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
                        <a:t>IP</a:t>
                      </a:r>
                      <a:endParaRPr/>
                    </a:p>
                  </a:txBody>
                  <a:tcPr marL="91425" marR="91425" marT="91425" marB="91425"/>
                </a:tc>
                <a:tc>
                  <a:txBody>
                    <a:bodyPr/>
                    <a:lstStyle/>
                    <a:p>
                      <a:pPr marL="0" lvl="0" indent="0" algn="l" rtl="0">
                        <a:spcBef>
                          <a:spcPts val="0"/>
                        </a:spcBef>
                        <a:spcAft>
                          <a:spcPts val="0"/>
                        </a:spcAft>
                        <a:buNone/>
                      </a:pPr>
                      <a:r>
                        <a:rPr lang="en"/>
                        <a:t>MAC</a:t>
                      </a:r>
                      <a:endParaRPr/>
                    </a:p>
                  </a:txBody>
                  <a:tcPr marL="91425" marR="91425" marT="91425" marB="91425"/>
                </a:tc>
                <a:extLst>
                  <a:ext uri="{0D108BD9-81ED-4DB2-BD59-A6C34878D82A}">
                    <a16:rowId xmlns:a16="http://schemas.microsoft.com/office/drawing/2014/main" val="10001"/>
                  </a:ext>
                </a:extLst>
              </a:tr>
              <a:tr h="396200">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extLst>
                  <a:ext uri="{0D108BD9-81ED-4DB2-BD59-A6C34878D82A}">
                    <a16:rowId xmlns:a16="http://schemas.microsoft.com/office/drawing/2014/main" val="10002"/>
                  </a:ext>
                </a:extLst>
              </a:tr>
            </a:tbl>
          </a:graphicData>
        </a:graphic>
      </p:graphicFrame>
      <p:grpSp>
        <p:nvGrpSpPr>
          <p:cNvPr id="1207" name="Google Shape;1207;p87"/>
          <p:cNvGrpSpPr/>
          <p:nvPr/>
        </p:nvGrpSpPr>
        <p:grpSpPr>
          <a:xfrm>
            <a:off x="2709350" y="2907025"/>
            <a:ext cx="3147900" cy="1588975"/>
            <a:chOff x="2709350" y="2907025"/>
            <a:chExt cx="3147900" cy="1588975"/>
          </a:xfrm>
        </p:grpSpPr>
        <p:cxnSp>
          <p:nvCxnSpPr>
            <p:cNvPr id="1208" name="Google Shape;1208;p87"/>
            <p:cNvCxnSpPr/>
            <p:nvPr/>
          </p:nvCxnSpPr>
          <p:spPr>
            <a:xfrm rot="10800000">
              <a:off x="4711975" y="2907025"/>
              <a:ext cx="0" cy="1197900"/>
            </a:xfrm>
            <a:prstGeom prst="straightConnector1">
              <a:avLst/>
            </a:prstGeom>
            <a:noFill/>
            <a:ln w="19050" cap="flat" cmpd="sng">
              <a:solidFill>
                <a:srgbClr val="E69138"/>
              </a:solidFill>
              <a:prstDash val="solid"/>
              <a:round/>
              <a:headEnd type="none" w="med" len="med"/>
              <a:tailEnd type="triangle" w="med" len="med"/>
            </a:ln>
          </p:spPr>
        </p:cxnSp>
        <p:sp>
          <p:nvSpPr>
            <p:cNvPr id="1209" name="Google Shape;1209;p87"/>
            <p:cNvSpPr txBox="1"/>
            <p:nvPr/>
          </p:nvSpPr>
          <p:spPr>
            <a:xfrm>
              <a:off x="2709350" y="3449300"/>
              <a:ext cx="3147900" cy="1046700"/>
            </a:xfrm>
            <a:prstGeom prst="rect">
              <a:avLst/>
            </a:prstGeom>
            <a:solidFill>
              <a:srgbClr val="FFAB40"/>
            </a:solidFill>
            <a:ln w="19050"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a:t>3. Before Bob’s response can arrive, Mallory sends a malicious response: </a:t>
              </a:r>
              <a:r>
                <a:rPr lang="en">
                  <a:solidFill>
                    <a:schemeClr val="dk1"/>
                  </a:solidFill>
                </a:rPr>
                <a:t>“My IP is </a:t>
              </a:r>
              <a:r>
                <a:rPr lang="en" b="1"/>
                <a:t>1.2.3.4</a:t>
              </a:r>
              <a:r>
                <a:rPr lang="en">
                  <a:solidFill>
                    <a:schemeClr val="dk1"/>
                  </a:solidFill>
                </a:rPr>
                <a:t> and my MAC address is </a:t>
              </a:r>
              <a:r>
                <a:rPr lang="en" b="1"/>
                <a:t>66:66:66:66:66:66</a:t>
              </a:r>
              <a:r>
                <a:rPr lang="en">
                  <a:solidFill>
                    <a:schemeClr val="dk1"/>
                  </a:solidFill>
                </a:rPr>
                <a:t>.”</a:t>
              </a:r>
              <a:endParaRPr/>
            </a:p>
          </p:txBody>
        </p:sp>
      </p:grpSp>
      <p:sp>
        <p:nvSpPr>
          <p:cNvPr id="1210" name="Google Shape;1210;p87"/>
          <p:cNvSpPr txBox="1"/>
          <p:nvPr/>
        </p:nvSpPr>
        <p:spPr>
          <a:xfrm>
            <a:off x="260500" y="1220400"/>
            <a:ext cx="3573900" cy="615600"/>
          </a:xfrm>
          <a:prstGeom prst="rect">
            <a:avLst/>
          </a:prstGeom>
          <a:solidFill>
            <a:srgbClr val="FFAB40"/>
          </a:solidFill>
          <a:ln w="19050"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a:t>Alice knows Bob’s IP address (</a:t>
            </a:r>
            <a:r>
              <a:rPr lang="en" b="1">
                <a:latin typeface="Courier New"/>
                <a:ea typeface="Courier New"/>
                <a:cs typeface="Courier New"/>
                <a:sym typeface="Courier New"/>
              </a:rPr>
              <a:t>1.2.3.4</a:t>
            </a:r>
            <a:r>
              <a:rPr lang="en"/>
              <a:t>) but wants to learn Bob’s MAC address.</a:t>
            </a:r>
            <a:endParaRPr/>
          </a:p>
        </p:txBody>
      </p:sp>
      <p:cxnSp>
        <p:nvCxnSpPr>
          <p:cNvPr id="1211" name="Google Shape;1211;p87"/>
          <p:cNvCxnSpPr>
            <a:stCxn id="1202" idx="1"/>
          </p:cNvCxnSpPr>
          <p:nvPr/>
        </p:nvCxnSpPr>
        <p:spPr>
          <a:xfrm flipH="1">
            <a:off x="4555200" y="1461475"/>
            <a:ext cx="1995600" cy="672600"/>
          </a:xfrm>
          <a:prstGeom prst="straightConnector1">
            <a:avLst/>
          </a:prstGeom>
          <a:noFill/>
          <a:ln w="9525" cap="flat" cmpd="sng">
            <a:solidFill>
              <a:schemeClr val="dk2"/>
            </a:solidFill>
            <a:prstDash val="solid"/>
            <a:round/>
            <a:headEnd type="none" w="med" len="med"/>
            <a:tailEnd type="triangle" w="med" len="med"/>
          </a:ln>
        </p:spPr>
      </p:cxnSp>
      <p:cxnSp>
        <p:nvCxnSpPr>
          <p:cNvPr id="1212" name="Google Shape;1212;p87"/>
          <p:cNvCxnSpPr>
            <a:stCxn id="1204" idx="1"/>
            <a:endCxn id="1201" idx="3"/>
          </p:cNvCxnSpPr>
          <p:nvPr/>
        </p:nvCxnSpPr>
        <p:spPr>
          <a:xfrm rot="10800000">
            <a:off x="3195300" y="2571675"/>
            <a:ext cx="3355500" cy="188700"/>
          </a:xfrm>
          <a:prstGeom prst="straightConnector1">
            <a:avLst/>
          </a:prstGeom>
          <a:noFill/>
          <a:ln w="9525" cap="flat" cmpd="sng">
            <a:solidFill>
              <a:srgbClr val="FF0000"/>
            </a:solidFill>
            <a:prstDash val="solid"/>
            <a:round/>
            <a:headEnd type="none" w="med" len="med"/>
            <a:tailEnd type="triangl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0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1216"/>
        <p:cNvGrpSpPr/>
        <p:nvPr/>
      </p:nvGrpSpPr>
      <p:grpSpPr>
        <a:xfrm>
          <a:off x="0" y="0"/>
          <a:ext cx="0" cy="0"/>
          <a:chOff x="0" y="0"/>
          <a:chExt cx="0" cy="0"/>
        </a:xfrm>
      </p:grpSpPr>
      <p:sp>
        <p:nvSpPr>
          <p:cNvPr id="1217" name="Google Shape;1217;p88"/>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Attacks on ARP</a:t>
            </a:r>
            <a:endParaRPr/>
          </a:p>
        </p:txBody>
      </p:sp>
      <p:sp>
        <p:nvSpPr>
          <p:cNvPr id="1218" name="Google Shape;1218;p8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72</a:t>
            </a:fld>
            <a:endParaRPr/>
          </a:p>
        </p:txBody>
      </p:sp>
      <p:sp>
        <p:nvSpPr>
          <p:cNvPr id="1219" name="Google Shape;1219;p88"/>
          <p:cNvSpPr/>
          <p:nvPr/>
        </p:nvSpPr>
        <p:spPr>
          <a:xfrm>
            <a:off x="2319500" y="2133900"/>
            <a:ext cx="875700" cy="8757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Alice</a:t>
            </a:r>
            <a:endParaRPr/>
          </a:p>
        </p:txBody>
      </p:sp>
      <p:sp>
        <p:nvSpPr>
          <p:cNvPr id="1220" name="Google Shape;1220;p88"/>
          <p:cNvSpPr/>
          <p:nvPr/>
        </p:nvSpPr>
        <p:spPr>
          <a:xfrm>
            <a:off x="6550800" y="1264675"/>
            <a:ext cx="875700" cy="393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Bob</a:t>
            </a:r>
            <a:endParaRPr/>
          </a:p>
        </p:txBody>
      </p:sp>
      <p:sp>
        <p:nvSpPr>
          <p:cNvPr id="1221" name="Google Shape;1221;p88"/>
          <p:cNvSpPr/>
          <p:nvPr/>
        </p:nvSpPr>
        <p:spPr>
          <a:xfrm>
            <a:off x="6550800" y="1914125"/>
            <a:ext cx="875700" cy="393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Charlie</a:t>
            </a:r>
            <a:endParaRPr/>
          </a:p>
        </p:txBody>
      </p:sp>
      <p:sp>
        <p:nvSpPr>
          <p:cNvPr id="1222" name="Google Shape;1222;p88"/>
          <p:cNvSpPr/>
          <p:nvPr/>
        </p:nvSpPr>
        <p:spPr>
          <a:xfrm>
            <a:off x="6550800" y="2563575"/>
            <a:ext cx="875700" cy="393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Mallory</a:t>
            </a:r>
            <a:endParaRPr/>
          </a:p>
        </p:txBody>
      </p:sp>
      <p:sp>
        <p:nvSpPr>
          <p:cNvPr id="1223" name="Google Shape;1223;p88"/>
          <p:cNvSpPr/>
          <p:nvPr/>
        </p:nvSpPr>
        <p:spPr>
          <a:xfrm>
            <a:off x="6550800" y="3213025"/>
            <a:ext cx="875700" cy="393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Router</a:t>
            </a:r>
            <a:endParaRPr/>
          </a:p>
        </p:txBody>
      </p:sp>
      <p:graphicFrame>
        <p:nvGraphicFramePr>
          <p:cNvPr id="1224" name="Google Shape;1224;p88"/>
          <p:cNvGraphicFramePr/>
          <p:nvPr/>
        </p:nvGraphicFramePr>
        <p:xfrm>
          <a:off x="260500" y="2024388"/>
          <a:ext cx="3000000" cy="3000000"/>
        </p:xfrm>
        <a:graphic>
          <a:graphicData uri="http://schemas.openxmlformats.org/drawingml/2006/table">
            <a:tbl>
              <a:tblPr>
                <a:noFill/>
                <a:tableStyleId>{BFE604CA-AD57-4AB2-B3D3-69E05442DE48}</a:tableStyleId>
              </a:tblPr>
              <a:tblGrid>
                <a:gridCol w="956825">
                  <a:extLst>
                    <a:ext uri="{9D8B030D-6E8A-4147-A177-3AD203B41FA5}">
                      <a16:colId xmlns:a16="http://schemas.microsoft.com/office/drawing/2014/main" val="20000"/>
                    </a:ext>
                  </a:extLst>
                </a:gridCol>
                <a:gridCol w="956825">
                  <a:extLst>
                    <a:ext uri="{9D8B030D-6E8A-4147-A177-3AD203B41FA5}">
                      <a16:colId xmlns:a16="http://schemas.microsoft.com/office/drawing/2014/main" val="20001"/>
                    </a:ext>
                  </a:extLst>
                </a:gridCol>
              </a:tblGrid>
              <a:tr h="396200">
                <a:tc gridSpan="2">
                  <a:txBody>
                    <a:bodyPr/>
                    <a:lstStyle/>
                    <a:p>
                      <a:pPr marL="0" lvl="0" indent="0" algn="ctr" rtl="0">
                        <a:spcBef>
                          <a:spcPts val="0"/>
                        </a:spcBef>
                        <a:spcAft>
                          <a:spcPts val="0"/>
                        </a:spcAft>
                        <a:buNone/>
                      </a:pPr>
                      <a:r>
                        <a:rPr lang="en"/>
                        <a:t>Alice’s cache</a:t>
                      </a:r>
                      <a:endParaRPr/>
                    </a:p>
                  </a:txBody>
                  <a:tcPr marL="91425" marR="91425" marT="91425" marB="91425"/>
                </a:tc>
                <a:tc hMerge="1">
                  <a:txBody>
                    <a:bodyPr/>
                    <a:lstStyle/>
                    <a:p>
                      <a:endParaRPr lang="en-US"/>
                    </a:p>
                  </a:txBody>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
                        <a:t>IP</a:t>
                      </a:r>
                      <a:endParaRPr/>
                    </a:p>
                  </a:txBody>
                  <a:tcPr marL="91425" marR="91425" marT="91425" marB="91425"/>
                </a:tc>
                <a:tc>
                  <a:txBody>
                    <a:bodyPr/>
                    <a:lstStyle/>
                    <a:p>
                      <a:pPr marL="0" lvl="0" indent="0" algn="l" rtl="0">
                        <a:spcBef>
                          <a:spcPts val="0"/>
                        </a:spcBef>
                        <a:spcAft>
                          <a:spcPts val="0"/>
                        </a:spcAft>
                        <a:buNone/>
                      </a:pPr>
                      <a:r>
                        <a:rPr lang="en"/>
                        <a:t>MAC</a:t>
                      </a:r>
                      <a:endParaRPr/>
                    </a:p>
                  </a:txBody>
                  <a:tcPr marL="91425" marR="91425" marT="91425" marB="91425"/>
                </a:tc>
                <a:extLst>
                  <a:ext uri="{0D108BD9-81ED-4DB2-BD59-A6C34878D82A}">
                    <a16:rowId xmlns:a16="http://schemas.microsoft.com/office/drawing/2014/main" val="10001"/>
                  </a:ext>
                </a:extLst>
              </a:tr>
              <a:tr h="396200">
                <a:tc>
                  <a:txBody>
                    <a:bodyPr/>
                    <a:lstStyle/>
                    <a:p>
                      <a:pPr marL="0" lvl="0" indent="0" algn="l" rtl="0">
                        <a:spcBef>
                          <a:spcPts val="0"/>
                        </a:spcBef>
                        <a:spcAft>
                          <a:spcPts val="0"/>
                        </a:spcAft>
                        <a:buClr>
                          <a:schemeClr val="dk1"/>
                        </a:buClr>
                        <a:buSzPts val="1100"/>
                        <a:buFont typeface="Arial"/>
                        <a:buNone/>
                      </a:pPr>
                      <a:r>
                        <a:rPr lang="en" b="1"/>
                        <a:t>1.2.3.4</a:t>
                      </a:r>
                      <a:endParaRPr b="1"/>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 b="1">
                          <a:solidFill>
                            <a:srgbClr val="FF0000"/>
                          </a:solidFill>
                        </a:rPr>
                        <a:t>66:66:66:66:66:66</a:t>
                      </a:r>
                      <a:endParaRPr b="1">
                        <a:solidFill>
                          <a:srgbClr val="FF0000"/>
                        </a:solidFill>
                      </a:endParaRPr>
                    </a:p>
                  </a:txBody>
                  <a:tcPr marL="91425" marR="91425" marT="91425" marB="91425"/>
                </a:tc>
                <a:extLst>
                  <a:ext uri="{0D108BD9-81ED-4DB2-BD59-A6C34878D82A}">
                    <a16:rowId xmlns:a16="http://schemas.microsoft.com/office/drawing/2014/main" val="10002"/>
                  </a:ext>
                </a:extLst>
              </a:tr>
            </a:tbl>
          </a:graphicData>
        </a:graphic>
      </p:graphicFrame>
      <p:grpSp>
        <p:nvGrpSpPr>
          <p:cNvPr id="1225" name="Google Shape;1225;p88"/>
          <p:cNvGrpSpPr/>
          <p:nvPr/>
        </p:nvGrpSpPr>
        <p:grpSpPr>
          <a:xfrm>
            <a:off x="260500" y="3384625"/>
            <a:ext cx="2838000" cy="1078775"/>
            <a:chOff x="260500" y="3384625"/>
            <a:chExt cx="2838000" cy="1078775"/>
          </a:xfrm>
        </p:grpSpPr>
        <p:cxnSp>
          <p:nvCxnSpPr>
            <p:cNvPr id="1226" name="Google Shape;1226;p88"/>
            <p:cNvCxnSpPr/>
            <p:nvPr/>
          </p:nvCxnSpPr>
          <p:spPr>
            <a:xfrm rot="10800000">
              <a:off x="972325" y="3384625"/>
              <a:ext cx="0" cy="915300"/>
            </a:xfrm>
            <a:prstGeom prst="straightConnector1">
              <a:avLst/>
            </a:prstGeom>
            <a:noFill/>
            <a:ln w="19050" cap="flat" cmpd="sng">
              <a:solidFill>
                <a:srgbClr val="E69138"/>
              </a:solidFill>
              <a:prstDash val="solid"/>
              <a:round/>
              <a:headEnd type="none" w="med" len="med"/>
              <a:tailEnd type="triangle" w="med" len="med"/>
            </a:ln>
          </p:spPr>
        </p:cxnSp>
        <p:sp>
          <p:nvSpPr>
            <p:cNvPr id="1227" name="Google Shape;1227;p88"/>
            <p:cNvSpPr txBox="1"/>
            <p:nvPr/>
          </p:nvSpPr>
          <p:spPr>
            <a:xfrm>
              <a:off x="260500" y="3847800"/>
              <a:ext cx="2838000" cy="615600"/>
            </a:xfrm>
            <a:prstGeom prst="rect">
              <a:avLst/>
            </a:prstGeom>
            <a:solidFill>
              <a:srgbClr val="FFAB40"/>
            </a:solidFill>
            <a:ln w="19050"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a:t>4. Alice adds Mallory’s malicious address to her cache.</a:t>
              </a:r>
              <a:endParaRPr/>
            </a:p>
          </p:txBody>
        </p:sp>
      </p:grpSp>
      <p:sp>
        <p:nvSpPr>
          <p:cNvPr id="1228" name="Google Shape;1228;p88"/>
          <p:cNvSpPr txBox="1"/>
          <p:nvPr/>
        </p:nvSpPr>
        <p:spPr>
          <a:xfrm>
            <a:off x="260500" y="1220400"/>
            <a:ext cx="3573900" cy="615600"/>
          </a:xfrm>
          <a:prstGeom prst="rect">
            <a:avLst/>
          </a:prstGeom>
          <a:solidFill>
            <a:srgbClr val="FFAB40"/>
          </a:solidFill>
          <a:ln w="19050"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a:t>Alice knows Bob’s IP address (</a:t>
            </a:r>
            <a:r>
              <a:rPr lang="en" b="1">
                <a:latin typeface="Courier New"/>
                <a:ea typeface="Courier New"/>
                <a:cs typeface="Courier New"/>
                <a:sym typeface="Courier New"/>
              </a:rPr>
              <a:t>1.2.3.4</a:t>
            </a:r>
            <a:r>
              <a:rPr lang="en"/>
              <a:t>) but wants to learn Bob’s MAC address.</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1232"/>
        <p:cNvGrpSpPr/>
        <p:nvPr/>
      </p:nvGrpSpPr>
      <p:grpSpPr>
        <a:xfrm>
          <a:off x="0" y="0"/>
          <a:ext cx="0" cy="0"/>
          <a:chOff x="0" y="0"/>
          <a:chExt cx="0" cy="0"/>
        </a:xfrm>
      </p:grpSpPr>
      <p:sp>
        <p:nvSpPr>
          <p:cNvPr id="1233" name="Google Shape;1233;p89"/>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Attack: ARP Spoofing</a:t>
            </a:r>
            <a:endParaRPr/>
          </a:p>
        </p:txBody>
      </p:sp>
      <p:sp>
        <p:nvSpPr>
          <p:cNvPr id="1234" name="Google Shape;1234;p89"/>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Alice has no way of verifying the ARP response</a:t>
            </a:r>
            <a:endParaRPr/>
          </a:p>
          <a:p>
            <a:pPr marL="914400" lvl="1" indent="-317500" algn="l" rtl="0">
              <a:spcBef>
                <a:spcPts val="0"/>
              </a:spcBef>
              <a:spcAft>
                <a:spcPts val="0"/>
              </a:spcAft>
              <a:buSzPts val="1400"/>
              <a:buChar char="○"/>
            </a:pPr>
            <a:r>
              <a:rPr lang="en"/>
              <a:t>Spoofing: Any attacker on the network can claim to have the requested IP address</a:t>
            </a:r>
            <a:endParaRPr/>
          </a:p>
          <a:p>
            <a:pPr marL="457200" lvl="0" indent="-342900" algn="l" rtl="0">
              <a:spcBef>
                <a:spcPts val="0"/>
              </a:spcBef>
              <a:spcAft>
                <a:spcPts val="0"/>
              </a:spcAft>
              <a:buSzPts val="1800"/>
              <a:buChar char="●"/>
            </a:pPr>
            <a:r>
              <a:rPr lang="en"/>
              <a:t>Alice is only expecting one machine to respond, so she will accept the first response</a:t>
            </a:r>
            <a:endParaRPr/>
          </a:p>
          <a:p>
            <a:pPr marL="914400" lvl="1" indent="-317500" algn="l" rtl="0">
              <a:spcBef>
                <a:spcPts val="0"/>
              </a:spcBef>
              <a:spcAft>
                <a:spcPts val="0"/>
              </a:spcAft>
              <a:buSzPts val="1400"/>
              <a:buChar char="○"/>
            </a:pPr>
            <a:r>
              <a:rPr lang="en" b="1"/>
              <a:t>Race condition</a:t>
            </a:r>
            <a:r>
              <a:rPr lang="en"/>
              <a:t>: As long as the attacker responds faster, the requester will accept the attacker’s response</a:t>
            </a:r>
            <a:endParaRPr/>
          </a:p>
          <a:p>
            <a:pPr marL="457200" lvl="0" indent="-342900" algn="l" rtl="0">
              <a:spcBef>
                <a:spcPts val="0"/>
              </a:spcBef>
              <a:spcAft>
                <a:spcPts val="0"/>
              </a:spcAft>
              <a:buSzPts val="1800"/>
              <a:buChar char="●"/>
            </a:pPr>
            <a:r>
              <a:rPr lang="en"/>
              <a:t>ARP spoofing requires Mallory to be in the same LAN as Alice</a:t>
            </a:r>
            <a:endParaRPr/>
          </a:p>
          <a:p>
            <a:pPr marL="457200" lvl="0" indent="-342900" algn="l" rtl="0">
              <a:spcBef>
                <a:spcPts val="0"/>
              </a:spcBef>
              <a:spcAft>
                <a:spcPts val="0"/>
              </a:spcAft>
              <a:buSzPts val="1800"/>
              <a:buChar char="●"/>
            </a:pPr>
            <a:r>
              <a:rPr lang="en"/>
              <a:t>ARP spoofing lets Mallory become a man-in-the-middle (MITM) attacker</a:t>
            </a:r>
            <a:endParaRPr/>
          </a:p>
          <a:p>
            <a:pPr marL="914400" lvl="1" indent="-317500" algn="l" rtl="0">
              <a:spcBef>
                <a:spcPts val="0"/>
              </a:spcBef>
              <a:spcAft>
                <a:spcPts val="0"/>
              </a:spcAft>
              <a:buSzPts val="1400"/>
              <a:buChar char="○"/>
            </a:pPr>
            <a:r>
              <a:rPr lang="en"/>
              <a:t>Alice thinks that Bob’s MAC address is </a:t>
            </a:r>
            <a:r>
              <a:rPr lang="en" b="1"/>
              <a:t>66:66:66:66:66:66</a:t>
            </a:r>
            <a:r>
              <a:rPr lang="en"/>
              <a:t> (Mallory’s MAC address)</a:t>
            </a:r>
            <a:endParaRPr/>
          </a:p>
          <a:p>
            <a:pPr marL="914400" lvl="1" indent="-317500" algn="l" rtl="0">
              <a:spcBef>
                <a:spcPts val="0"/>
              </a:spcBef>
              <a:spcAft>
                <a:spcPts val="0"/>
              </a:spcAft>
              <a:buSzPts val="1400"/>
              <a:buChar char="○"/>
            </a:pPr>
            <a:r>
              <a:rPr lang="en"/>
              <a:t>When Alice sends a message to Bob, she is actually sending the message to Mallory</a:t>
            </a:r>
            <a:endParaRPr/>
          </a:p>
          <a:p>
            <a:pPr marL="914400" lvl="1" indent="-317500" algn="l" rtl="0">
              <a:spcBef>
                <a:spcPts val="0"/>
              </a:spcBef>
              <a:spcAft>
                <a:spcPts val="0"/>
              </a:spcAft>
              <a:buSzPts val="1400"/>
              <a:buChar char="○"/>
            </a:pPr>
            <a:r>
              <a:rPr lang="en"/>
              <a:t>Mallory can modify the message and then send the modified message to Bob</a:t>
            </a:r>
            <a:endParaRPr/>
          </a:p>
        </p:txBody>
      </p:sp>
      <p:sp>
        <p:nvSpPr>
          <p:cNvPr id="1235" name="Google Shape;1235;p8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73</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3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3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3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3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3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3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23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234">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23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1239"/>
        <p:cNvGrpSpPr/>
        <p:nvPr/>
      </p:nvGrpSpPr>
      <p:grpSpPr>
        <a:xfrm>
          <a:off x="0" y="0"/>
          <a:ext cx="0" cy="0"/>
          <a:chOff x="0" y="0"/>
          <a:chExt cx="0" cy="0"/>
        </a:xfrm>
      </p:grpSpPr>
      <p:sp>
        <p:nvSpPr>
          <p:cNvPr id="1240" name="Google Shape;1240;p90"/>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ARP Spoofing: Defenses</a:t>
            </a:r>
            <a:endParaRPr/>
          </a:p>
        </p:txBody>
      </p:sp>
      <p:sp>
        <p:nvSpPr>
          <p:cNvPr id="1241" name="Google Shape;1241;p90"/>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Network switches</a:t>
            </a:r>
            <a:endParaRPr/>
          </a:p>
          <a:p>
            <a:pPr marL="914400" lvl="1" indent="-317500" algn="l" rtl="0">
              <a:spcBef>
                <a:spcPts val="0"/>
              </a:spcBef>
              <a:spcAft>
                <a:spcPts val="0"/>
              </a:spcAft>
              <a:buSzPts val="1400"/>
              <a:buChar char="○"/>
            </a:pPr>
            <a:r>
              <a:rPr lang="en"/>
              <a:t>When Alice wants to send a message to Bob, she sends the message to a switch on the LAN</a:t>
            </a:r>
            <a:endParaRPr/>
          </a:p>
          <a:p>
            <a:pPr marL="914400" lvl="1" indent="-317500" algn="l" rtl="0">
              <a:spcBef>
                <a:spcPts val="0"/>
              </a:spcBef>
              <a:spcAft>
                <a:spcPts val="0"/>
              </a:spcAft>
              <a:buSzPts val="1400"/>
              <a:buChar char="○"/>
            </a:pPr>
            <a:r>
              <a:rPr lang="en"/>
              <a:t>The switch maintains a cache of MAC to port (physical connection) mappings</a:t>
            </a:r>
            <a:endParaRPr/>
          </a:p>
          <a:p>
            <a:pPr marL="914400" lvl="1" indent="-317500" algn="l" rtl="0">
              <a:spcBef>
                <a:spcPts val="0"/>
              </a:spcBef>
              <a:spcAft>
                <a:spcPts val="0"/>
              </a:spcAft>
              <a:buSzPts val="1400"/>
              <a:buChar char="○"/>
            </a:pPr>
            <a:r>
              <a:rPr lang="en"/>
              <a:t>If Bob’s MAC address is in the cache, the switch sends the message directly to Bob</a:t>
            </a:r>
            <a:endParaRPr/>
          </a:p>
          <a:p>
            <a:pPr marL="914400" lvl="1" indent="-317500" algn="l" rtl="0">
              <a:spcBef>
                <a:spcPts val="0"/>
              </a:spcBef>
              <a:spcAft>
                <a:spcPts val="0"/>
              </a:spcAft>
              <a:buSzPts val="1400"/>
              <a:buChar char="○"/>
            </a:pPr>
            <a:r>
              <a:rPr lang="en"/>
              <a:t>Otherwise, the switch broadcasts the message to all computers</a:t>
            </a:r>
            <a:endParaRPr/>
          </a:p>
          <a:p>
            <a:pPr marL="1371600" lvl="2" indent="-317500" algn="l" rtl="0">
              <a:spcBef>
                <a:spcPts val="0"/>
              </a:spcBef>
              <a:spcAft>
                <a:spcPts val="0"/>
              </a:spcAft>
              <a:buSzPts val="1400"/>
              <a:buChar char="■"/>
            </a:pPr>
            <a:r>
              <a:rPr lang="en"/>
              <a:t>Greatly improves efficiency as now the L1 network is no longer a shared media</a:t>
            </a:r>
            <a:endParaRPr/>
          </a:p>
          <a:p>
            <a:pPr marL="457200" lvl="0" indent="-342900" algn="l" rtl="0">
              <a:spcBef>
                <a:spcPts val="0"/>
              </a:spcBef>
              <a:spcAft>
                <a:spcPts val="0"/>
              </a:spcAft>
              <a:buSzPts val="1800"/>
              <a:buChar char="●"/>
            </a:pPr>
            <a:r>
              <a:rPr lang="en"/>
              <a:t>Enterprise-class switches have additional optional features</a:t>
            </a:r>
            <a:endParaRPr/>
          </a:p>
          <a:p>
            <a:pPr marL="914400" lvl="1" indent="-317500" algn="l" rtl="0">
              <a:spcBef>
                <a:spcPts val="0"/>
              </a:spcBef>
              <a:spcAft>
                <a:spcPts val="0"/>
              </a:spcAft>
              <a:buSzPts val="1400"/>
              <a:buChar char="○"/>
            </a:pPr>
            <a:r>
              <a:rPr lang="en"/>
              <a:t>Security: An additional IP/MAC cache that responds first, preventing the attacker from seeing repeated requests</a:t>
            </a:r>
            <a:endParaRPr/>
          </a:p>
          <a:p>
            <a:pPr marL="914400" lvl="1" indent="-317500" algn="l" rtl="0">
              <a:spcBef>
                <a:spcPts val="0"/>
              </a:spcBef>
              <a:spcAft>
                <a:spcPts val="0"/>
              </a:spcAft>
              <a:buSzPts val="1400"/>
              <a:buChar char="○"/>
            </a:pPr>
            <a:r>
              <a:rPr lang="en"/>
              <a:t>Security: Only authorized MAC addresses can connect to specific ports—access control</a:t>
            </a:r>
            <a:endParaRPr/>
          </a:p>
          <a:p>
            <a:pPr marL="914400" lvl="1" indent="-317500" algn="l" rtl="0">
              <a:spcBef>
                <a:spcPts val="0"/>
              </a:spcBef>
              <a:spcAft>
                <a:spcPts val="0"/>
              </a:spcAft>
              <a:buSzPts val="1400"/>
              <a:buChar char="○"/>
            </a:pPr>
            <a:r>
              <a:rPr lang="en"/>
              <a:t>Isolation: Virtual local area networks (VLANs), which splits a single LAN into isolated parts</a:t>
            </a:r>
            <a:endParaRPr/>
          </a:p>
          <a:p>
            <a:pPr marL="457200" lvl="0" indent="-342900" algn="l" rtl="0">
              <a:spcBef>
                <a:spcPts val="0"/>
              </a:spcBef>
              <a:spcAft>
                <a:spcPts val="0"/>
              </a:spcAft>
              <a:buSzPts val="1800"/>
              <a:buChar char="●"/>
            </a:pPr>
            <a:r>
              <a:rPr lang="en"/>
              <a:t>Tools like </a:t>
            </a:r>
            <a:r>
              <a:rPr lang="en" b="1">
                <a:latin typeface="Courier New"/>
                <a:ea typeface="Courier New"/>
                <a:cs typeface="Courier New"/>
                <a:sym typeface="Courier New"/>
              </a:rPr>
              <a:t>arpwatch</a:t>
            </a:r>
            <a:r>
              <a:rPr lang="en"/>
              <a:t> track ARP responses and make sure that there is no suspicious activity</a:t>
            </a:r>
            <a:endParaRPr/>
          </a:p>
        </p:txBody>
      </p:sp>
      <p:sp>
        <p:nvSpPr>
          <p:cNvPr id="1242" name="Google Shape;1242;p9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74</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4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4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4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4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41">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41">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241">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241">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241">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241">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241">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24"/>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Layering: The OSI Model</a:t>
            </a:r>
            <a:endParaRPr/>
          </a:p>
        </p:txBody>
      </p:sp>
      <p:sp>
        <p:nvSpPr>
          <p:cNvPr id="122" name="Google Shape;122;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8</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25"/>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Layering	</a:t>
            </a:r>
            <a:endParaRPr/>
          </a:p>
        </p:txBody>
      </p:sp>
      <p:sp>
        <p:nvSpPr>
          <p:cNvPr id="128" name="Google Shape;128;p25"/>
          <p:cNvSpPr txBox="1">
            <a:spLocks noGrp="1"/>
          </p:cNvSpPr>
          <p:nvPr>
            <p:ph type="body" idx="1"/>
          </p:nvPr>
        </p:nvSpPr>
        <p:spPr>
          <a:xfrm>
            <a:off x="198500" y="1246825"/>
            <a:ext cx="5142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Internet design is partitioned into various layers. Each layer…</a:t>
            </a:r>
            <a:endParaRPr/>
          </a:p>
          <a:p>
            <a:pPr marL="914400" lvl="1" indent="-317500" algn="l" rtl="0">
              <a:spcBef>
                <a:spcPts val="0"/>
              </a:spcBef>
              <a:spcAft>
                <a:spcPts val="0"/>
              </a:spcAft>
              <a:buSzPts val="1400"/>
              <a:buChar char="○"/>
            </a:pPr>
            <a:r>
              <a:rPr lang="en"/>
              <a:t>Has a protocol</a:t>
            </a:r>
            <a:endParaRPr/>
          </a:p>
          <a:p>
            <a:pPr marL="914400" lvl="1" indent="-317500" algn="l" rtl="0">
              <a:spcBef>
                <a:spcPts val="0"/>
              </a:spcBef>
              <a:spcAft>
                <a:spcPts val="0"/>
              </a:spcAft>
              <a:buSzPts val="1400"/>
              <a:buChar char="○"/>
            </a:pPr>
            <a:r>
              <a:rPr lang="en"/>
              <a:t>Relies on services provided by the layer below it</a:t>
            </a:r>
            <a:endParaRPr/>
          </a:p>
          <a:p>
            <a:pPr marL="914400" lvl="1" indent="-317500" algn="l" rtl="0">
              <a:spcBef>
                <a:spcPts val="0"/>
              </a:spcBef>
              <a:spcAft>
                <a:spcPts val="0"/>
              </a:spcAft>
              <a:buSzPts val="1400"/>
              <a:buChar char="○"/>
            </a:pPr>
            <a:r>
              <a:rPr lang="en"/>
              <a:t>Provides services to the layer above it</a:t>
            </a:r>
            <a:endParaRPr/>
          </a:p>
          <a:p>
            <a:pPr marL="457200" lvl="0" indent="-342900" algn="l" rtl="0">
              <a:spcBef>
                <a:spcPts val="0"/>
              </a:spcBef>
              <a:spcAft>
                <a:spcPts val="0"/>
              </a:spcAft>
              <a:buSzPts val="1800"/>
              <a:buChar char="●"/>
            </a:pPr>
            <a:r>
              <a:rPr lang="en"/>
              <a:t>Analogous to the structure of an application and the “services” that each layer relies on and provides</a:t>
            </a:r>
            <a:endParaRPr/>
          </a:p>
        </p:txBody>
      </p:sp>
      <p:sp>
        <p:nvSpPr>
          <p:cNvPr id="129" name="Google Shape;129;p25"/>
          <p:cNvSpPr/>
          <p:nvPr/>
        </p:nvSpPr>
        <p:spPr>
          <a:xfrm>
            <a:off x="5486400" y="1772089"/>
            <a:ext cx="2311200" cy="378300"/>
          </a:xfrm>
          <a:prstGeom prst="rect">
            <a:avLst/>
          </a:prstGeom>
          <a:solidFill>
            <a:srgbClr val="F1C23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t>Code You Write</a:t>
            </a:r>
            <a:endParaRPr b="1"/>
          </a:p>
        </p:txBody>
      </p:sp>
      <p:sp>
        <p:nvSpPr>
          <p:cNvPr id="130" name="Google Shape;130;p25"/>
          <p:cNvSpPr/>
          <p:nvPr/>
        </p:nvSpPr>
        <p:spPr>
          <a:xfrm>
            <a:off x="5486400" y="2226589"/>
            <a:ext cx="2311200" cy="378300"/>
          </a:xfrm>
          <a:prstGeom prst="rect">
            <a:avLst/>
          </a:prstGeom>
          <a:solidFill>
            <a:srgbClr val="F1C23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t>Run-Time Library</a:t>
            </a:r>
            <a:endParaRPr b="1"/>
          </a:p>
        </p:txBody>
      </p:sp>
      <p:sp>
        <p:nvSpPr>
          <p:cNvPr id="131" name="Google Shape;131;p25"/>
          <p:cNvSpPr/>
          <p:nvPr/>
        </p:nvSpPr>
        <p:spPr>
          <a:xfrm>
            <a:off x="5486400" y="2681089"/>
            <a:ext cx="2311200" cy="378300"/>
          </a:xfrm>
          <a:prstGeom prst="rect">
            <a:avLst/>
          </a:prstGeom>
          <a:solidFill>
            <a:srgbClr val="F1C23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t>System Calls</a:t>
            </a:r>
            <a:endParaRPr b="1"/>
          </a:p>
        </p:txBody>
      </p:sp>
      <p:sp>
        <p:nvSpPr>
          <p:cNvPr id="132" name="Google Shape;132;p25"/>
          <p:cNvSpPr/>
          <p:nvPr/>
        </p:nvSpPr>
        <p:spPr>
          <a:xfrm>
            <a:off x="5486400" y="3135589"/>
            <a:ext cx="2311200" cy="378300"/>
          </a:xfrm>
          <a:prstGeom prst="rect">
            <a:avLst/>
          </a:prstGeom>
          <a:solidFill>
            <a:srgbClr val="8E7CC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t>Device Drivers</a:t>
            </a:r>
            <a:endParaRPr b="1"/>
          </a:p>
        </p:txBody>
      </p:sp>
      <p:sp>
        <p:nvSpPr>
          <p:cNvPr id="133" name="Google Shape;133;p25"/>
          <p:cNvSpPr/>
          <p:nvPr/>
        </p:nvSpPr>
        <p:spPr>
          <a:xfrm>
            <a:off x="5486400" y="3590089"/>
            <a:ext cx="2311200" cy="572700"/>
          </a:xfrm>
          <a:prstGeom prst="rect">
            <a:avLst/>
          </a:prstGeom>
          <a:solidFill>
            <a:srgbClr val="8E7CC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t>Voltage Levels/Magnetic Domains</a:t>
            </a:r>
            <a:endParaRPr b="1"/>
          </a:p>
        </p:txBody>
      </p:sp>
      <p:pic>
        <p:nvPicPr>
          <p:cNvPr id="134" name="Google Shape;134;p25"/>
          <p:cNvPicPr preferRelativeResize="0"/>
          <p:nvPr/>
        </p:nvPicPr>
        <p:blipFill>
          <a:blip r:embed="rId3">
            <a:alphaModFix/>
          </a:blip>
          <a:stretch>
            <a:fillRect/>
          </a:stretch>
        </p:blipFill>
        <p:spPr>
          <a:xfrm>
            <a:off x="7873800" y="3135589"/>
            <a:ext cx="217600" cy="1027200"/>
          </a:xfrm>
          <a:prstGeom prst="rect">
            <a:avLst/>
          </a:prstGeom>
          <a:noFill/>
          <a:ln>
            <a:noFill/>
          </a:ln>
        </p:spPr>
      </p:pic>
      <p:sp>
        <p:nvSpPr>
          <p:cNvPr id="135" name="Google Shape;135;p25"/>
          <p:cNvSpPr txBox="1"/>
          <p:nvPr/>
        </p:nvSpPr>
        <p:spPr>
          <a:xfrm>
            <a:off x="8167600" y="3249000"/>
            <a:ext cx="8127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t>Fully isolated from user programs</a:t>
            </a:r>
            <a:endParaRPr sz="1000"/>
          </a:p>
        </p:txBody>
      </p:sp>
      <p:sp>
        <p:nvSpPr>
          <p:cNvPr id="136" name="Google Shape;136;p2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9</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CS 161">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4582</Words>
  <Application>Microsoft Macintosh PowerPoint</Application>
  <PresentationFormat>On-screen Show (16:9)</PresentationFormat>
  <Paragraphs>933</Paragraphs>
  <Slides>74</Slides>
  <Notes>74</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74</vt:i4>
      </vt:variant>
    </vt:vector>
  </HeadingPairs>
  <TitlesOfParts>
    <vt:vector size="77" baseType="lpstr">
      <vt:lpstr>Arial</vt:lpstr>
      <vt:lpstr>Courier New</vt:lpstr>
      <vt:lpstr>CS 161</vt:lpstr>
      <vt:lpstr>Intro to Networking and ARP</vt:lpstr>
      <vt:lpstr>Last Time: SQL Injection</vt:lpstr>
      <vt:lpstr>Last Time: CAPTCHAs</vt:lpstr>
      <vt:lpstr>Today: Intro to Networking</vt:lpstr>
      <vt:lpstr>What’s the Internet?</vt:lpstr>
      <vt:lpstr>What’s the Internet?</vt:lpstr>
      <vt:lpstr>Protocols</vt:lpstr>
      <vt:lpstr>Layering: The OSI Model</vt:lpstr>
      <vt:lpstr>Layering </vt:lpstr>
      <vt:lpstr>Example: Sending Mail</vt:lpstr>
      <vt:lpstr>Example: Sending Mail</vt:lpstr>
      <vt:lpstr>Example: Sending Mail</vt:lpstr>
      <vt:lpstr>Example: Sending Mail</vt:lpstr>
      <vt:lpstr>Example: Sending Mail</vt:lpstr>
      <vt:lpstr>Example: Sending Mail</vt:lpstr>
      <vt:lpstr>Example: Sending Mail</vt:lpstr>
      <vt:lpstr>OSI Model</vt:lpstr>
      <vt:lpstr>Layer 1: Physical Layer</vt:lpstr>
      <vt:lpstr>Layer 1: Physical Layer</vt:lpstr>
      <vt:lpstr>Layer 2: Link Layer</vt:lpstr>
      <vt:lpstr>Layer 2: Link Layer</vt:lpstr>
      <vt:lpstr>Layer 2: Link Layer</vt:lpstr>
      <vt:lpstr>Ethernet and MAC Addresses</vt:lpstr>
      <vt:lpstr>Ethernet and MAC Addresses</vt:lpstr>
      <vt:lpstr>Layer 2: Link Layer</vt:lpstr>
      <vt:lpstr>Layer 3: Network Layer</vt:lpstr>
      <vt:lpstr>Layer 3: Network Layer</vt:lpstr>
      <vt:lpstr>Layer 3: Network Layer</vt:lpstr>
      <vt:lpstr>Layer 3: Network Layer</vt:lpstr>
      <vt:lpstr>Layer 3: Network Layer</vt:lpstr>
      <vt:lpstr>Internet Protocol (IP)</vt:lpstr>
      <vt:lpstr>Internet Protocol (IP)</vt:lpstr>
      <vt:lpstr>Reliability</vt:lpstr>
      <vt:lpstr>Layer 3: Network Layer</vt:lpstr>
      <vt:lpstr>Layer 4: Transport Layer</vt:lpstr>
      <vt:lpstr>Layer 4: Transport Layer</vt:lpstr>
      <vt:lpstr>Layer 7: Application Layer</vt:lpstr>
      <vt:lpstr>Layers of Abstraction and Headers</vt:lpstr>
      <vt:lpstr>Example: HTTP Request</vt:lpstr>
      <vt:lpstr>Example: HTTP Request</vt:lpstr>
      <vt:lpstr>Example: HTTP Request</vt:lpstr>
      <vt:lpstr>Example: HTTP Request</vt:lpstr>
      <vt:lpstr>Example: HTTP Request</vt:lpstr>
      <vt:lpstr>Example: HTTP Request</vt:lpstr>
      <vt:lpstr>Example: HTTP Request</vt:lpstr>
      <vt:lpstr>Example: HTTP Request</vt:lpstr>
      <vt:lpstr>Example: HTTP Request</vt:lpstr>
      <vt:lpstr>Example: HTTP Request</vt:lpstr>
      <vt:lpstr>Example: HTTP Request</vt:lpstr>
      <vt:lpstr>Summary: Intro to Networking</vt:lpstr>
      <vt:lpstr>Next: Low-Level Network Attacks</vt:lpstr>
      <vt:lpstr>Network Attackers</vt:lpstr>
      <vt:lpstr>Types of Network Attackers</vt:lpstr>
      <vt:lpstr>Spoofing</vt:lpstr>
      <vt:lpstr>Real-World On-Path Attackers</vt:lpstr>
      <vt:lpstr>Real-World On-Path Attackers</vt:lpstr>
      <vt:lpstr>Real-World On-Path Attackers</vt:lpstr>
      <vt:lpstr>Real-World On-Path Attackers</vt:lpstr>
      <vt:lpstr>Real-World On-Path Attackers</vt:lpstr>
      <vt:lpstr>The Law and Sniffing Packets</vt:lpstr>
      <vt:lpstr>Address Resolution Protocol (ARP)</vt:lpstr>
      <vt:lpstr>Review: Layer 2 and Layer 3</vt:lpstr>
      <vt:lpstr>Address Resolution Protocol (ARP)</vt:lpstr>
      <vt:lpstr>Address Resolution Protocol (ARP)</vt:lpstr>
      <vt:lpstr>Address Resolution Protocol (ARP)</vt:lpstr>
      <vt:lpstr>Address Resolution Protocol (ARP)</vt:lpstr>
      <vt:lpstr>Address Resolution Protocol (ARP)</vt:lpstr>
      <vt:lpstr>Address Resolution Protocol (ARP)</vt:lpstr>
      <vt:lpstr>Attacks on ARP</vt:lpstr>
      <vt:lpstr>Attacks on ARP</vt:lpstr>
      <vt:lpstr>Attacks on ARP</vt:lpstr>
      <vt:lpstr>Attacks on ARP</vt:lpstr>
      <vt:lpstr>Attack: ARP Spoofing</vt:lpstr>
      <vt:lpstr>ARP Spoofing: Defenses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 to Networking and ARP</dc:title>
  <cp:lastModifiedBy>Jian Xiang</cp:lastModifiedBy>
  <cp:revision>2</cp:revision>
  <dcterms:modified xsi:type="dcterms:W3CDTF">2023-10-24T22:18:33Z</dcterms:modified>
</cp:coreProperties>
</file>